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Noto Sans KR"/>
      <p:regular r:id="rId68"/>
      <p:bold r:id="rId69"/>
    </p:embeddedFont>
    <p:embeddedFont>
      <p:font typeface="IBM Plex Sans Arabic"/>
      <p:regular r:id="rId70"/>
      <p:bold r:id="rId71"/>
    </p:embeddedFont>
    <p:embeddedFont>
      <p:font typeface="Do Hyeon"/>
      <p:regular r:id="rId72"/>
    </p:embeddedFont>
    <p:embeddedFont>
      <p:font typeface="Noto Sans Black"/>
      <p:bold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  <p15:guide id="3" orient="horz" pos="193">
          <p15:clr>
            <a:srgbClr val="747775"/>
          </p15:clr>
        </p15:guide>
        <p15:guide id="4" pos="283">
          <p15:clr>
            <a:srgbClr val="747775"/>
          </p15:clr>
        </p15:guide>
        <p15:guide id="5" pos="3936">
          <p15:clr>
            <a:srgbClr val="747775"/>
          </p15:clr>
        </p15:guide>
        <p15:guide id="6" orient="horz" pos="22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193" orient="horz"/>
        <p:guide pos="283"/>
        <p:guide pos="3936"/>
        <p:guide pos="225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NotoSansBlack-bold.fntdata"/><Relationship Id="rId72" Type="http://schemas.openxmlformats.org/officeDocument/2006/relationships/font" Target="fonts/DoHyeon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NotoSansBlack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IBMPlexSansArabic-bold.fntdata"/><Relationship Id="rId70" Type="http://schemas.openxmlformats.org/officeDocument/2006/relationships/font" Target="fonts/IBMPlexSansArabic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NotoSansKR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otoSansKR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50eb2deda_6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50eb2deda_6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f50eb2deda_6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4dd194a86_3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f4dd194a86_3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a0edba84d_18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ea0edba84d_18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4dd194a86_3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f4dd194a86_3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f5414777b1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f5414777b1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f5414777b1_1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f5414777b1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76a234470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76a234470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f50eb2deda_6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f50eb2deda_6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f50eb2deda_6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f4dd194a86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f4dd194a86_2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2f4dd194a86_2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50eb2deda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50eb2deda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f50eb2deda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f4dd194a86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f4dd194a86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2f4dd194a86_2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f50eb2deda_6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f50eb2deda_6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2f50eb2deda_6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f4dd194a86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f4dd194a86_2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2f4dd194a86_2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f4dd194a86_2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f4dd194a86_2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2f4dd194a86_2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ea0edba84d_18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ea0edba84d_18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2ea0edba84d_18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ea0edba84d_4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ea0edba84d_4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2ea0edba84d_42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f561c9e549_6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f561c9e549_6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2f561c9e549_6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ea0edba84d_4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ea0edba84d_4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g2ea0edba84d_4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f561c9e549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f561c9e549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2f561c9e549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f561c9e549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f561c9e54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2f561c9e549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6a2631cbe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76a2631cbe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f561c9e549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f561c9e549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2f561c9e549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f561c9e549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f561c9e549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2f561c9e549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2f561c9e549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2f561c9e549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g2f561c9e549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f5aed6ad6e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f5aed6ad6e_2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2f5aed6ad6e_2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ea0edba84d_36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ea0edba84d_36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2ea0edba84d_36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ea0ee2baca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ea0ee2baca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g2ea0ee2baca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ea0edba84d_18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ea0edba84d_18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2ea0edba84d_18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561c9e549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f561c9e549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g2f561c9e549_7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f561c9e549_7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f561c9e549_7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g2f561c9e549_7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f561c9e549_7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f561c9e549_7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g2f561c9e549_7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f561c9e549_7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f561c9e549_7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2f561c9e549_7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f561c9e549_7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2f561c9e549_7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g2f561c9e549_7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f561c9e549_7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2f561c9e549_7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g2f561c9e549_7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f561c9e549_7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f561c9e549_7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g2f561c9e549_7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f561c9e549_7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f561c9e549_7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g2f561c9e549_7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f5be65643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2f5be65643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g2f5be656436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2f5be656436_2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2f5be656436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g2f5be656436_2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f5be656436_2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f5be656436_2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g2f5be656436_2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209203d9d9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209203d9d9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g2209203d9d9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2f561c9e549_7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2f561c9e549_7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g2f561c9e549_7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09043a972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209043a972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2209203d9d9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2209203d9d9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g2209203d9d9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5aed6ad6e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f5aed6ad6e_2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g2f5aed6ad6e_2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2f5aed6ad6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2f5aed6ad6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g2f5aed6ad6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2f5aed6ad6e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2f5aed6ad6e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g2f5aed6ad6e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2f5aed6ad6e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2f5aed6ad6e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g2f5aed6ad6e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ea0edba84d_2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ea0edba84d_2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사용자의 식재료를 관리하는 페이지입니다.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식재료 등록시 이름, 종류, 수량, 유통기한, 메모를 기입할 수 있습니다. 카테고리별로 목록을 확인할 수 있으며 목록 상단에 보이는 검색버튼을 눌러 키워드로 식재료를 찾을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냉장고에선 레시피 검색 기능을 제공합니다. 네이버의 Hyper CLOVA API를 활용했으며, 현재 냉장고에 등록된 식재료를 조합해 레시피 추천을 받아볼 수 있습니다. 식재료 외에도 양, 종류, 테마, 시간의 조건을 설정할 수 있으며 조건을 설정한 뒤 검색을 누르면 해당 조건에 맞게 시스템 프롬프트로 문장을 전송해 AI에 레시피를 요청합니다.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g2ea0edba84d_2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2ea0ee2baca_8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2ea0ee2baca_8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식재료에 유통기한을 등록해놓으면 알림 기능을 사용할 수 있습니다. 알림기능은 CoolSMS API를 활용해 구현했습니다. 사용자 설정에서 유통기한 알림을 켜두면 시스템에 정해진 시간에 유통기한 만료일, 5일전인 식재료에 한해 SMS 알림이 발송됩니다.</a:t>
            </a:r>
            <a:endParaRPr/>
          </a:p>
        </p:txBody>
      </p:sp>
      <p:sp>
        <p:nvSpPr>
          <p:cNvPr id="2358" name="Google Shape;2358;g2ea0ee2baca_8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2f58e1b8653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2f58e1b8653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다음은 팁 게시판입니다. 상단에 루미's TIP은 공지사항 및 웹서비스에서 제공하는 자체팁 게시판으로 관리자 권한으로만 작성이 가능하고 유저는 열람만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유저게시판은 두 개로 나뉘는데 생활폐기물 처리에 대한 tip을 공유하는 게시판과 일상생활에서의 tip을 공유하는 생활게시판입니다.  기본 CRUD 기능을 제공하며, 목록은 최신순, 조회수를 기준으로한 인기순으로 설정할 수 있습니다. 또한 댓글 작성이 가능하며 댓글엔 프로필사진, 레벨, 닉네임과 같은 유저정보가 연동됩니다.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g2f58e1b8653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276a234470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g276a234470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2ea0edba84d_18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2ea0edba84d_18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g2ea0edba84d_18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53102344b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f53102344b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2ea0ee2baca_17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2ea0ee2baca_17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g2ea0ee2baca_17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2ea0ee2baca_1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2ea0ee2baca_1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g2ea0ee2baca_1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2ea0ee2baca_17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g2ea0ee2baca_17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76a234470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76a234470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a0edba84d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a0edba84d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ea0edba84d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a0edba84d_18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ea0edba84d_18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10982598" y="941326"/>
            <a:ext cx="628377" cy="2492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2" type="body"/>
          </p:nvPr>
        </p:nvSpPr>
        <p:spPr>
          <a:xfrm>
            <a:off x="571500" y="857250"/>
            <a:ext cx="359394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3" type="body"/>
          </p:nvPr>
        </p:nvSpPr>
        <p:spPr>
          <a:xfrm>
            <a:off x="570850" y="552763"/>
            <a:ext cx="2437206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00"/>
              <a:buNone/>
              <a:defRPr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7" name="Google Shape;87;p14"/>
          <p:cNvCxnSpPr/>
          <p:nvPr/>
        </p:nvCxnSpPr>
        <p:spPr>
          <a:xfrm>
            <a:off x="973887" y="1254620"/>
            <a:ext cx="1066499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" name="Google Shape;88;p14"/>
          <p:cNvCxnSpPr/>
          <p:nvPr/>
        </p:nvCxnSpPr>
        <p:spPr>
          <a:xfrm>
            <a:off x="570850" y="1254620"/>
            <a:ext cx="403037" cy="0"/>
          </a:xfrm>
          <a:prstGeom prst="straightConnector1">
            <a:avLst/>
          </a:prstGeom>
          <a:noFill/>
          <a:ln cap="rnd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4"/>
          <p:cNvSpPr txBox="1"/>
          <p:nvPr>
            <p:ph idx="4" type="body"/>
          </p:nvPr>
        </p:nvSpPr>
        <p:spPr>
          <a:xfrm>
            <a:off x="1176624" y="855679"/>
            <a:ext cx="2687595" cy="3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만">
  <p:cSld name="1_제목만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실외, 하늘, 도시이(가) 표시된 사진&#10;&#10;자동 생성된 설명" id="55" name="Google Shape;5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8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6">
          <p15:clr>
            <a:srgbClr val="F26B43"/>
          </p15:clr>
        </p15:guide>
        <p15:guide id="2" pos="7333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pos="347">
          <p15:clr>
            <a:srgbClr val="F26B43"/>
          </p15:clr>
        </p15:guide>
        <p15:guide id="5" pos="6947">
          <p15:clr>
            <a:srgbClr val="F26B43"/>
          </p15:clr>
        </p15:guide>
        <p15:guide id="6" pos="7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9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57.png"/><Relationship Id="rId20" Type="http://schemas.openxmlformats.org/officeDocument/2006/relationships/image" Target="../media/image38.png"/><Relationship Id="rId42" Type="http://schemas.openxmlformats.org/officeDocument/2006/relationships/image" Target="../media/image64.png"/><Relationship Id="rId41" Type="http://schemas.openxmlformats.org/officeDocument/2006/relationships/image" Target="../media/image59.png"/><Relationship Id="rId22" Type="http://schemas.openxmlformats.org/officeDocument/2006/relationships/image" Target="../media/image44.png"/><Relationship Id="rId21" Type="http://schemas.openxmlformats.org/officeDocument/2006/relationships/image" Target="../media/image51.png"/><Relationship Id="rId43" Type="http://schemas.openxmlformats.org/officeDocument/2006/relationships/image" Target="../media/image10.jpg"/><Relationship Id="rId24" Type="http://schemas.openxmlformats.org/officeDocument/2006/relationships/image" Target="../media/image69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26" Type="http://schemas.openxmlformats.org/officeDocument/2006/relationships/image" Target="../media/image53.png"/><Relationship Id="rId25" Type="http://schemas.openxmlformats.org/officeDocument/2006/relationships/image" Target="../media/image55.png"/><Relationship Id="rId28" Type="http://schemas.openxmlformats.org/officeDocument/2006/relationships/image" Target="../media/image56.png"/><Relationship Id="rId27" Type="http://schemas.openxmlformats.org/officeDocument/2006/relationships/image" Target="../media/image52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Relationship Id="rId29" Type="http://schemas.openxmlformats.org/officeDocument/2006/relationships/image" Target="../media/image74.png"/><Relationship Id="rId7" Type="http://schemas.openxmlformats.org/officeDocument/2006/relationships/image" Target="../media/image46.png"/><Relationship Id="rId8" Type="http://schemas.openxmlformats.org/officeDocument/2006/relationships/image" Target="../media/image37.png"/><Relationship Id="rId31" Type="http://schemas.openxmlformats.org/officeDocument/2006/relationships/image" Target="../media/image72.png"/><Relationship Id="rId30" Type="http://schemas.openxmlformats.org/officeDocument/2006/relationships/image" Target="../media/image61.png"/><Relationship Id="rId11" Type="http://schemas.openxmlformats.org/officeDocument/2006/relationships/image" Target="../media/image47.png"/><Relationship Id="rId33" Type="http://schemas.openxmlformats.org/officeDocument/2006/relationships/image" Target="../media/image66.png"/><Relationship Id="rId10" Type="http://schemas.openxmlformats.org/officeDocument/2006/relationships/image" Target="../media/image49.png"/><Relationship Id="rId32" Type="http://schemas.openxmlformats.org/officeDocument/2006/relationships/image" Target="../media/image58.png"/><Relationship Id="rId13" Type="http://schemas.openxmlformats.org/officeDocument/2006/relationships/image" Target="../media/image39.png"/><Relationship Id="rId35" Type="http://schemas.openxmlformats.org/officeDocument/2006/relationships/image" Target="../media/image65.png"/><Relationship Id="rId12" Type="http://schemas.openxmlformats.org/officeDocument/2006/relationships/image" Target="../media/image34.png"/><Relationship Id="rId34" Type="http://schemas.openxmlformats.org/officeDocument/2006/relationships/image" Target="../media/image54.png"/><Relationship Id="rId15" Type="http://schemas.openxmlformats.org/officeDocument/2006/relationships/image" Target="../media/image36.png"/><Relationship Id="rId37" Type="http://schemas.openxmlformats.org/officeDocument/2006/relationships/image" Target="../media/image67.png"/><Relationship Id="rId14" Type="http://schemas.openxmlformats.org/officeDocument/2006/relationships/image" Target="../media/image50.png"/><Relationship Id="rId36" Type="http://schemas.openxmlformats.org/officeDocument/2006/relationships/image" Target="../media/image60.png"/><Relationship Id="rId17" Type="http://schemas.openxmlformats.org/officeDocument/2006/relationships/image" Target="../media/image43.png"/><Relationship Id="rId39" Type="http://schemas.openxmlformats.org/officeDocument/2006/relationships/image" Target="../media/image73.png"/><Relationship Id="rId16" Type="http://schemas.openxmlformats.org/officeDocument/2006/relationships/image" Target="../media/image35.png"/><Relationship Id="rId38" Type="http://schemas.openxmlformats.org/officeDocument/2006/relationships/image" Target="../media/image62.png"/><Relationship Id="rId19" Type="http://schemas.openxmlformats.org/officeDocument/2006/relationships/image" Target="../media/image48.png"/><Relationship Id="rId18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77.png"/><Relationship Id="rId8" Type="http://schemas.openxmlformats.org/officeDocument/2006/relationships/image" Target="../media/image63.png"/><Relationship Id="rId11" Type="http://schemas.openxmlformats.org/officeDocument/2006/relationships/image" Target="../media/image80.png"/><Relationship Id="rId10" Type="http://schemas.openxmlformats.org/officeDocument/2006/relationships/image" Target="../media/image83.png"/><Relationship Id="rId12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75.png"/><Relationship Id="rId9" Type="http://schemas.openxmlformats.org/officeDocument/2006/relationships/image" Target="../media/image84.png"/><Relationship Id="rId5" Type="http://schemas.openxmlformats.org/officeDocument/2006/relationships/image" Target="../media/image76.png"/><Relationship Id="rId6" Type="http://schemas.openxmlformats.org/officeDocument/2006/relationships/image" Target="../media/image92.png"/><Relationship Id="rId7" Type="http://schemas.openxmlformats.org/officeDocument/2006/relationships/image" Target="../media/image79.png"/><Relationship Id="rId8" Type="http://schemas.openxmlformats.org/officeDocument/2006/relationships/image" Target="../media/image82.png"/><Relationship Id="rId11" Type="http://schemas.openxmlformats.org/officeDocument/2006/relationships/image" Target="../media/image78.png"/><Relationship Id="rId10" Type="http://schemas.openxmlformats.org/officeDocument/2006/relationships/image" Target="../media/image81.png"/><Relationship Id="rId13" Type="http://schemas.openxmlformats.org/officeDocument/2006/relationships/image" Target="../media/image86.png"/><Relationship Id="rId12" Type="http://schemas.openxmlformats.org/officeDocument/2006/relationships/image" Target="../media/image8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75.png"/><Relationship Id="rId9" Type="http://schemas.openxmlformats.org/officeDocument/2006/relationships/image" Target="../media/image93.png"/><Relationship Id="rId5" Type="http://schemas.openxmlformats.org/officeDocument/2006/relationships/image" Target="../media/image98.png"/><Relationship Id="rId6" Type="http://schemas.openxmlformats.org/officeDocument/2006/relationships/image" Target="../media/image71.png"/><Relationship Id="rId7" Type="http://schemas.openxmlformats.org/officeDocument/2006/relationships/image" Target="../media/image68.png"/><Relationship Id="rId8" Type="http://schemas.openxmlformats.org/officeDocument/2006/relationships/image" Target="../media/image9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1" Type="http://schemas.openxmlformats.org/officeDocument/2006/relationships/image" Target="../media/image105.png"/><Relationship Id="rId10" Type="http://schemas.openxmlformats.org/officeDocument/2006/relationships/image" Target="../media/image1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5.png"/><Relationship Id="rId4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9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3.png"/><Relationship Id="rId4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hyperlink" Target="http://drive.google.com/file/d/14y9bM4GDvTtqNEaXjRTzxtDl3zGfjX5a/view" TargetMode="External"/><Relationship Id="rId5" Type="http://schemas.openxmlformats.org/officeDocument/2006/relationships/image" Target="../media/image8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9.png"/><Relationship Id="rId4" Type="http://schemas.openxmlformats.org/officeDocument/2006/relationships/image" Target="../media/image108.png"/><Relationship Id="rId5" Type="http://schemas.openxmlformats.org/officeDocument/2006/relationships/image" Target="../media/image111.png"/><Relationship Id="rId6" Type="http://schemas.openxmlformats.org/officeDocument/2006/relationships/image" Target="../media/image113.png"/><Relationship Id="rId7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Relationship Id="rId4" Type="http://schemas.openxmlformats.org/officeDocument/2006/relationships/hyperlink" Target="http://drive.google.com/file/d/1-lICwu0nYOZMFTq8AVnAcwj8my5egOMC/view" TargetMode="External"/><Relationship Id="rId5" Type="http://schemas.openxmlformats.org/officeDocument/2006/relationships/image" Target="../media/image1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117.jpg"/><Relationship Id="rId5" Type="http://schemas.openxmlformats.org/officeDocument/2006/relationships/hyperlink" Target="http://drive.google.com/file/d/1liQ3xU72WNyHKU8_Cmp-j2rtxVGve9b3/view" TargetMode="External"/><Relationship Id="rId6" Type="http://schemas.openxmlformats.org/officeDocument/2006/relationships/image" Target="../media/image10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NJO9WNWeQFmM6BGgC4pE9puDbWSDFwjM/view" TargetMode="External"/><Relationship Id="rId5" Type="http://schemas.openxmlformats.org/officeDocument/2006/relationships/image" Target="../media/image112.jpg"/><Relationship Id="rId6" Type="http://schemas.openxmlformats.org/officeDocument/2006/relationships/hyperlink" Target="http://drive.google.com/file/d/1GN36HS3Wk6CtzNyuESAZ4OwB6AHbnURp/view" TargetMode="External"/><Relationship Id="rId7" Type="http://schemas.openxmlformats.org/officeDocument/2006/relationships/image" Target="../media/image10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hyperlink" Target="http://drive.google.com/file/d/1vnaDbaE-C1ZqdcNnyZr0QDsvjW3yBIIH/view" TargetMode="External"/><Relationship Id="rId5" Type="http://schemas.openxmlformats.org/officeDocument/2006/relationships/image" Target="../media/image121.jpg"/><Relationship Id="rId6" Type="http://schemas.openxmlformats.org/officeDocument/2006/relationships/hyperlink" Target="http://drive.google.com/file/d/1_6HBeGDFWJme4Jwh11XZGk4PrTFVkD-4/view" TargetMode="External"/><Relationship Id="rId7" Type="http://schemas.openxmlformats.org/officeDocument/2006/relationships/image" Target="../media/image10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Relationship Id="rId4" Type="http://schemas.openxmlformats.org/officeDocument/2006/relationships/image" Target="../media/image106.png"/><Relationship Id="rId5" Type="http://schemas.openxmlformats.org/officeDocument/2006/relationships/image" Target="../media/image122.png"/><Relationship Id="rId6" Type="http://schemas.openxmlformats.org/officeDocument/2006/relationships/image" Target="../media/image116.png"/><Relationship Id="rId7" Type="http://schemas.openxmlformats.org/officeDocument/2006/relationships/image" Target="../media/image1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OMdYKABDRn8pgmeGzWsS4Z9lVubI5_25/view" TargetMode="External"/><Relationship Id="rId5" Type="http://schemas.openxmlformats.org/officeDocument/2006/relationships/image" Target="../media/image115.jpg"/><Relationship Id="rId6" Type="http://schemas.openxmlformats.org/officeDocument/2006/relationships/hyperlink" Target="http://drive.google.com/file/d/1rcfz71wA8o5WibeZTZGjGkAT7bUHZUuJ/view" TargetMode="External"/><Relationship Id="rId7" Type="http://schemas.openxmlformats.org/officeDocument/2006/relationships/image" Target="../media/image11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IhP2A9bIxtj7lEFqRbwlxZ9xGmxOYpmN/view" TargetMode="External"/><Relationship Id="rId5" Type="http://schemas.openxmlformats.org/officeDocument/2006/relationships/image" Target="../media/image120.jpg"/><Relationship Id="rId6" Type="http://schemas.openxmlformats.org/officeDocument/2006/relationships/hyperlink" Target="http://drive.google.com/file/d/14uZmQlWRVDTkcErUMkHQInodp91rJm3W/view" TargetMode="External"/><Relationship Id="rId7" Type="http://schemas.openxmlformats.org/officeDocument/2006/relationships/image" Target="../media/image119.jp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5.jpg"/><Relationship Id="rId9" Type="http://schemas.openxmlformats.org/officeDocument/2006/relationships/image" Target="../media/image16.jpg"/><Relationship Id="rId5" Type="http://schemas.openxmlformats.org/officeDocument/2006/relationships/image" Target="../media/image14.png"/><Relationship Id="rId6" Type="http://schemas.openxmlformats.org/officeDocument/2006/relationships/image" Target="../media/image11.jpg"/><Relationship Id="rId7" Type="http://schemas.openxmlformats.org/officeDocument/2006/relationships/image" Target="../media/image6.jpg"/><Relationship Id="rId8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BHCI8qQuLEdHivgCSeYMPhHfMzTb8v_x/view" TargetMode="External"/><Relationship Id="rId5" Type="http://schemas.openxmlformats.org/officeDocument/2006/relationships/image" Target="../media/image118.jpg"/><Relationship Id="rId6" Type="http://schemas.openxmlformats.org/officeDocument/2006/relationships/hyperlink" Target="http://drive.google.com/file/d/1IgBz7wLxC0UodpM7089gH-xsC5KZDmyf/view" TargetMode="External"/><Relationship Id="rId7" Type="http://schemas.openxmlformats.org/officeDocument/2006/relationships/image" Target="../media/image1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blgARB_W9e6Nh9d6esNb06M-UNldTSss/view" TargetMode="External"/><Relationship Id="rId5" Type="http://schemas.openxmlformats.org/officeDocument/2006/relationships/image" Target="../media/image123.jpg"/><Relationship Id="rId6" Type="http://schemas.openxmlformats.org/officeDocument/2006/relationships/hyperlink" Target="http://drive.google.com/file/d/1N0h1WwjJG_vDq1ZWbnW-UuNvPBNIeGXD/view" TargetMode="External"/><Relationship Id="rId7" Type="http://schemas.openxmlformats.org/officeDocument/2006/relationships/image" Target="../media/image12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FA3HUHh1NrdpUlum6-Tj9zTV6fKYhRaD/view" TargetMode="External"/><Relationship Id="rId5" Type="http://schemas.openxmlformats.org/officeDocument/2006/relationships/image" Target="../media/image1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31.png"/><Relationship Id="rId5" Type="http://schemas.openxmlformats.org/officeDocument/2006/relationships/image" Target="../media/image134.png"/><Relationship Id="rId6" Type="http://schemas.openxmlformats.org/officeDocument/2006/relationships/image" Target="../media/image1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easAQw9uaFdDvcKHDhh6NtikcoUvPXxQ/view" TargetMode="External"/><Relationship Id="rId5" Type="http://schemas.openxmlformats.org/officeDocument/2006/relationships/image" Target="../media/image129.jpg"/><Relationship Id="rId6" Type="http://schemas.openxmlformats.org/officeDocument/2006/relationships/hyperlink" Target="http://drive.google.com/file/d/1DgHaoH6jq65dfRBepFV4Q6ApEUFLHljI/view" TargetMode="External"/><Relationship Id="rId7" Type="http://schemas.openxmlformats.org/officeDocument/2006/relationships/image" Target="../media/image1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5Ry59M32Flim5fkTHyLqaosne8SBc0bs/view" TargetMode="External"/><Relationship Id="rId5" Type="http://schemas.openxmlformats.org/officeDocument/2006/relationships/image" Target="../media/image127.jpg"/><Relationship Id="rId6" Type="http://schemas.openxmlformats.org/officeDocument/2006/relationships/image" Target="../media/image1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8.png"/><Relationship Id="rId4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Relationship Id="rId4" Type="http://schemas.openxmlformats.org/officeDocument/2006/relationships/image" Target="../media/image1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7.png"/><Relationship Id="rId4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Relationship Id="rId4" Type="http://schemas.openxmlformats.org/officeDocument/2006/relationships/image" Target="../media/image1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0.png"/><Relationship Id="rId4" Type="http://schemas.openxmlformats.org/officeDocument/2006/relationships/image" Target="../media/image2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2.png"/><Relationship Id="rId4" Type="http://schemas.openxmlformats.org/officeDocument/2006/relationships/hyperlink" Target="https://foreverhappiness.tistory.com/112" TargetMode="External"/><Relationship Id="rId5" Type="http://schemas.openxmlformats.org/officeDocument/2006/relationships/image" Target="../media/image2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Relationship Id="rId4" Type="http://schemas.openxmlformats.org/officeDocument/2006/relationships/image" Target="../media/image1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Relationship Id="rId4" Type="http://schemas.openxmlformats.org/officeDocument/2006/relationships/image" Target="../media/image133.png"/><Relationship Id="rId5" Type="http://schemas.openxmlformats.org/officeDocument/2006/relationships/image" Target="../media/image139.png"/><Relationship Id="rId6" Type="http://schemas.openxmlformats.org/officeDocument/2006/relationships/image" Target="../media/image1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jpg"/><Relationship Id="rId4" Type="http://schemas.openxmlformats.org/officeDocument/2006/relationships/image" Target="../media/image136.png"/><Relationship Id="rId5" Type="http://schemas.openxmlformats.org/officeDocument/2006/relationships/hyperlink" Target="http://drive.google.com/file/d/1Q3YspGx6l1WVBZ66BRGTqyvwYnOBs52W/view" TargetMode="External"/><Relationship Id="rId6" Type="http://schemas.openxmlformats.org/officeDocument/2006/relationships/image" Target="../media/image1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jpg"/><Relationship Id="rId4" Type="http://schemas.openxmlformats.org/officeDocument/2006/relationships/hyperlink" Target="http://drive.google.com/file/d/1Mp2jAusgmRHL9ZQZQn17mt63ql5AIeXf/view" TargetMode="External"/><Relationship Id="rId5" Type="http://schemas.openxmlformats.org/officeDocument/2006/relationships/image" Target="../media/image16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2.png"/><Relationship Id="rId4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g"/><Relationship Id="rId4" Type="http://schemas.openxmlformats.org/officeDocument/2006/relationships/image" Target="../media/image1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jpg"/><Relationship Id="rId4" Type="http://schemas.openxmlformats.org/officeDocument/2006/relationships/hyperlink" Target="http://drive.google.com/file/d/17_eTn8kCHIPSHhudRrVgnzJGo--CLMx-/view" TargetMode="External"/><Relationship Id="rId5" Type="http://schemas.openxmlformats.org/officeDocument/2006/relationships/image" Target="../media/image14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157.png"/><Relationship Id="rId9" Type="http://schemas.openxmlformats.org/officeDocument/2006/relationships/image" Target="../media/image156.png"/><Relationship Id="rId5" Type="http://schemas.openxmlformats.org/officeDocument/2006/relationships/image" Target="../media/image143.png"/><Relationship Id="rId6" Type="http://schemas.openxmlformats.org/officeDocument/2006/relationships/image" Target="../media/image154.png"/><Relationship Id="rId7" Type="http://schemas.openxmlformats.org/officeDocument/2006/relationships/image" Target="../media/image144.png"/><Relationship Id="rId8" Type="http://schemas.openxmlformats.org/officeDocument/2006/relationships/image" Target="../media/image159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3" Type="http://schemas.openxmlformats.org/officeDocument/2006/relationships/image" Target="../media/image158.png"/><Relationship Id="rId12" Type="http://schemas.openxmlformats.org/officeDocument/2006/relationships/image" Target="../media/image1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155.png"/><Relationship Id="rId5" Type="http://schemas.openxmlformats.org/officeDocument/2006/relationships/hyperlink" Target="http://drive.google.com/file/d/1ZgADzOZRiIopD_lVefgEWFrBzNeLCQBS/view" TargetMode="External"/><Relationship Id="rId6" Type="http://schemas.openxmlformats.org/officeDocument/2006/relationships/image" Target="../media/image14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164.png"/><Relationship Id="rId5" Type="http://schemas.openxmlformats.org/officeDocument/2006/relationships/image" Target="../media/image152.png"/><Relationship Id="rId6" Type="http://schemas.openxmlformats.org/officeDocument/2006/relationships/image" Target="../media/image155.png"/><Relationship Id="rId7" Type="http://schemas.openxmlformats.org/officeDocument/2006/relationships/hyperlink" Target="http://drive.google.com/file/d/1ZjGgopjf643qv9m5SkWqMs8WHwv0pQL6/view" TargetMode="External"/><Relationship Id="rId8" Type="http://schemas.openxmlformats.org/officeDocument/2006/relationships/image" Target="../media/image16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168.png"/><Relationship Id="rId9" Type="http://schemas.openxmlformats.org/officeDocument/2006/relationships/hyperlink" Target="http://drive.google.com/file/d/13rjqoiqxdgrQBQTqB2MZGtBFXD95n9Zc/view" TargetMode="External"/><Relationship Id="rId5" Type="http://schemas.openxmlformats.org/officeDocument/2006/relationships/hyperlink" Target="http://drive.google.com/file/d/1krNAiQUpg5BP5SXONvOX4ugt7dnl5C0E/view" TargetMode="External"/><Relationship Id="rId6" Type="http://schemas.openxmlformats.org/officeDocument/2006/relationships/image" Target="../media/image163.jpg"/><Relationship Id="rId7" Type="http://schemas.openxmlformats.org/officeDocument/2006/relationships/hyperlink" Target="http://drive.google.com/file/d/13rjqoiqxdgrQBQTqB2MZGtBFXD95n9Zc/view" TargetMode="External"/><Relationship Id="rId8" Type="http://schemas.openxmlformats.org/officeDocument/2006/relationships/image" Target="../media/image165.jpg"/><Relationship Id="rId11" Type="http://schemas.openxmlformats.org/officeDocument/2006/relationships/hyperlink" Target="http://drive.google.com/file/d/1J_TyK9lkRU3wsQBZ7yxkfucXlGUtDLIT/view" TargetMode="External"/><Relationship Id="rId10" Type="http://schemas.openxmlformats.org/officeDocument/2006/relationships/image" Target="../media/image170.png"/><Relationship Id="rId12" Type="http://schemas.openxmlformats.org/officeDocument/2006/relationships/image" Target="../media/image16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jpg"/><Relationship Id="rId4" Type="http://schemas.openxmlformats.org/officeDocument/2006/relationships/hyperlink" Target="http://drive.google.com/file/d/1tq4GlITZJZHhp-I4jdpD3EZlpDXhbiX5/view" TargetMode="External"/><Relationship Id="rId9" Type="http://schemas.openxmlformats.org/officeDocument/2006/relationships/image" Target="../media/image174.jpg"/><Relationship Id="rId5" Type="http://schemas.openxmlformats.org/officeDocument/2006/relationships/image" Target="../media/image166.jpg"/><Relationship Id="rId6" Type="http://schemas.openxmlformats.org/officeDocument/2006/relationships/hyperlink" Target="http://drive.google.com/file/d/1aKAUmjnZraTVNrSntxhwW_YU6yir_4ec/view" TargetMode="External"/><Relationship Id="rId7" Type="http://schemas.openxmlformats.org/officeDocument/2006/relationships/image" Target="../media/image171.jpg"/><Relationship Id="rId8" Type="http://schemas.openxmlformats.org/officeDocument/2006/relationships/image" Target="../media/image17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jpg"/><Relationship Id="rId4" Type="http://schemas.openxmlformats.org/officeDocument/2006/relationships/hyperlink" Target="http://drive.google.com/file/d/1hVivxHIZGHCF44PRnZ3DU_UKfl1c1M8q/view" TargetMode="External"/><Relationship Id="rId5" Type="http://schemas.openxmlformats.org/officeDocument/2006/relationships/image" Target="../media/image169.jpg"/><Relationship Id="rId6" Type="http://schemas.openxmlformats.org/officeDocument/2006/relationships/image" Target="../media/image1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jpg"/><Relationship Id="rId4" Type="http://schemas.openxmlformats.org/officeDocument/2006/relationships/hyperlink" Target="http://drive.google.com/file/d/10-D09n-KETU8CZJ8SGZ6a6g55kybdE28/view" TargetMode="External"/><Relationship Id="rId5" Type="http://schemas.openxmlformats.org/officeDocument/2006/relationships/image" Target="../media/image176.jpg"/><Relationship Id="rId6" Type="http://schemas.openxmlformats.org/officeDocument/2006/relationships/image" Target="../media/image17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Relationship Id="rId4" Type="http://schemas.openxmlformats.org/officeDocument/2006/relationships/image" Target="../media/image173.png"/><Relationship Id="rId5" Type="http://schemas.openxmlformats.org/officeDocument/2006/relationships/image" Target="../media/image177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wMn2-91d2bUS9WHA48Dgn9ZP_P4AyhQ4/view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://drive.google.com/file/d/1DJDu-NrI8pWvBdFHMTbouj4zMbi27Z10/view" TargetMode="External"/><Relationship Id="rId6" Type="http://schemas.openxmlformats.org/officeDocument/2006/relationships/image" Target="../media/image2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1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Relationship Id="rId4" Type="http://schemas.openxmlformats.org/officeDocument/2006/relationships/image" Target="../media/image175.png"/><Relationship Id="rId5" Type="http://schemas.openxmlformats.org/officeDocument/2006/relationships/image" Target="../media/image185.png"/><Relationship Id="rId6" Type="http://schemas.openxmlformats.org/officeDocument/2006/relationships/image" Target="../media/image187.png"/><Relationship Id="rId7" Type="http://schemas.openxmlformats.org/officeDocument/2006/relationships/image" Target="../media/image1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6.png"/><Relationship Id="rId4" Type="http://schemas.openxmlformats.org/officeDocument/2006/relationships/image" Target="../media/image14.png"/><Relationship Id="rId9" Type="http://schemas.openxmlformats.org/officeDocument/2006/relationships/image" Target="../media/image25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6.jpg"/><Relationship Id="rId8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8100" y="0"/>
            <a:ext cx="3802200" cy="1170000"/>
          </a:xfrm>
          <a:prstGeom prst="roundRect">
            <a:avLst>
              <a:gd fmla="val 16667" name="adj"/>
            </a:avLst>
          </a:prstGeom>
          <a:solidFill>
            <a:srgbClr val="FFE9D3"/>
          </a:solidFill>
          <a:ln cap="flat" cmpd="sng" w="9525">
            <a:solidFill>
              <a:srgbClr val="FFF1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206350" y="154575"/>
            <a:ext cx="57927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HOUSE </a:t>
            </a:r>
            <a:b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ko-KR" sz="5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KEEPING</a:t>
            </a:r>
            <a:endParaRPr b="1" sz="5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8949500" y="4922538"/>
            <a:ext cx="32424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2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최시호   </a:t>
            </a:r>
            <a:r>
              <a:rPr b="1" lang="ko-KR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강현욱 </a:t>
            </a:r>
            <a:r>
              <a:rPr b="1" lang="ko-KR" sz="22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 이호준</a:t>
            </a:r>
            <a:endParaRPr b="1" sz="220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김상우   강보현   엄지훈</a:t>
            </a:r>
            <a:endParaRPr b="1"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08850" y="169350"/>
            <a:ext cx="372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6AA84F"/>
                </a:solidFill>
                <a:latin typeface="Do Hyeon"/>
                <a:ea typeface="Do Hyeon"/>
                <a:cs typeface="Do Hyeon"/>
                <a:sym typeface="Do Hyeon"/>
              </a:rPr>
              <a:t>NAVER CLOUD</a:t>
            </a:r>
            <a:r>
              <a:rPr b="1" lang="ko-KR" sz="2700">
                <a:solidFill>
                  <a:srgbClr val="00FF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ko-KR" sz="2700">
                <a:solidFill>
                  <a:srgbClr val="238A35"/>
                </a:solidFill>
                <a:latin typeface="Do Hyeon"/>
                <a:ea typeface="Do Hyeon"/>
                <a:cs typeface="Do Hyeon"/>
                <a:sym typeface="Do Hyeon"/>
              </a:rPr>
              <a:t>10th</a:t>
            </a:r>
            <a:br>
              <a:rPr b="1" lang="ko-KR" sz="2700">
                <a:solidFill>
                  <a:srgbClr val="00FF00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ko-KR" sz="2700">
                <a:solidFill>
                  <a:srgbClr val="DD7E6B"/>
                </a:solidFill>
                <a:latin typeface="Do Hyeon"/>
                <a:ea typeface="Do Hyeon"/>
                <a:cs typeface="Do Hyeon"/>
                <a:sym typeface="Do Hyeon"/>
              </a:rPr>
              <a:t>Devops</a:t>
            </a:r>
            <a:r>
              <a:rPr b="1" i="0" lang="ko-KR" sz="2700" u="none" cap="none" strike="noStrike">
                <a:solidFill>
                  <a:srgbClr val="DD7E6B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ko-KR" sz="2700">
                <a:solidFill>
                  <a:srgbClr val="DD7E6B"/>
                </a:solidFill>
                <a:latin typeface="Do Hyeon"/>
                <a:ea typeface="Do Hyeon"/>
                <a:cs typeface="Do Hyeon"/>
                <a:sym typeface="Do Hyeon"/>
              </a:rPr>
              <a:t>Camp Room-E</a:t>
            </a:r>
            <a:endParaRPr b="1" i="0" sz="2700" u="none" cap="none" strike="noStrike">
              <a:solidFill>
                <a:srgbClr val="DD7E6B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-18100" y="6130050"/>
            <a:ext cx="12210000" cy="7578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270" y="6233561"/>
            <a:ext cx="550799" cy="5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0" y="6233561"/>
            <a:ext cx="550800" cy="5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37" y="6233561"/>
            <a:ext cx="550800" cy="55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8"/>
          <p:cNvGrpSpPr/>
          <p:nvPr/>
        </p:nvGrpSpPr>
        <p:grpSpPr>
          <a:xfrm>
            <a:off x="8636811" y="6233559"/>
            <a:ext cx="550802" cy="550790"/>
            <a:chOff x="9151450" y="152400"/>
            <a:chExt cx="523875" cy="475639"/>
          </a:xfrm>
        </p:grpSpPr>
        <p:pic>
          <p:nvPicPr>
            <p:cNvPr id="107" name="Google Shape;107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151450" y="152400"/>
              <a:ext cx="523875" cy="42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246967" y="485164"/>
              <a:ext cx="238125" cy="142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5750" y="6233548"/>
            <a:ext cx="550800" cy="5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 rot="5400000">
            <a:off x="4729324" y="4736922"/>
            <a:ext cx="2798700" cy="2798700"/>
          </a:xfrm>
          <a:prstGeom prst="pie">
            <a:avLst>
              <a:gd fmla="val 5400000" name="adj1"/>
              <a:gd fmla="val 16200000" name="adj2"/>
            </a:avLst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5400000">
            <a:off x="5291434" y="5299271"/>
            <a:ext cx="1674300" cy="1674000"/>
          </a:xfrm>
          <a:prstGeom prst="pie">
            <a:avLst>
              <a:gd fmla="val 5400000" name="adj1"/>
              <a:gd fmla="val 16200000" name="adj2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1872" y="5585620"/>
            <a:ext cx="453600" cy="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0755" y="5621611"/>
            <a:ext cx="3816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37873" y="4844248"/>
            <a:ext cx="3816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64800" y="5621628"/>
            <a:ext cx="381600" cy="3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2825" y="2027514"/>
            <a:ext cx="2888150" cy="264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75" y="1468650"/>
            <a:ext cx="10138963" cy="43306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200" y="4044900"/>
            <a:ext cx="9836950" cy="20356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" name="Google Shape;316;p27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324075" y="469150"/>
            <a:ext cx="39708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532425" y="527800"/>
            <a:ext cx="365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</a:t>
            </a: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Controller 세부사항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20" name="Google Shape;320;p27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321" name="Google Shape;32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322" name="Google Shape;322;p27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323" name="Google Shape;323;p27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38" y="1535300"/>
            <a:ext cx="10735919" cy="4890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28"/>
          <p:cNvSpPr/>
          <p:nvPr/>
        </p:nvSpPr>
        <p:spPr>
          <a:xfrm>
            <a:off x="9027875" y="2050450"/>
            <a:ext cx="625500" cy="189300"/>
          </a:xfrm>
          <a:prstGeom prst="rect">
            <a:avLst/>
          </a:prstGeom>
          <a:solidFill>
            <a:srgbClr val="6BA2F4"/>
          </a:solidFill>
          <a:ln cap="flat" cmpd="sng" w="9525">
            <a:solidFill>
              <a:srgbClr val="6BA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8"/>
          <p:cNvGrpSpPr/>
          <p:nvPr/>
        </p:nvGrpSpPr>
        <p:grpSpPr>
          <a:xfrm>
            <a:off x="5184925" y="1655088"/>
            <a:ext cx="895200" cy="338700"/>
            <a:chOff x="6260215" y="549263"/>
            <a:chExt cx="895200" cy="338700"/>
          </a:xfrm>
        </p:grpSpPr>
        <p:sp>
          <p:nvSpPr>
            <p:cNvPr id="332" name="Google Shape;332;p28"/>
            <p:cNvSpPr/>
            <p:nvPr/>
          </p:nvSpPr>
          <p:spPr>
            <a:xfrm>
              <a:off x="6395075" y="618225"/>
              <a:ext cx="625500" cy="189300"/>
            </a:xfrm>
            <a:prstGeom prst="rect">
              <a:avLst/>
            </a:prstGeom>
            <a:solidFill>
              <a:srgbClr val="38761D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6260215" y="549263"/>
              <a:ext cx="89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유저 정보</a:t>
              </a:r>
              <a:endParaRPr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334" name="Google Shape;334;p28"/>
          <p:cNvGrpSpPr/>
          <p:nvPr/>
        </p:nvGrpSpPr>
        <p:grpSpPr>
          <a:xfrm>
            <a:off x="5809398" y="3647061"/>
            <a:ext cx="895200" cy="338700"/>
            <a:chOff x="5125240" y="485252"/>
            <a:chExt cx="895200" cy="338700"/>
          </a:xfrm>
        </p:grpSpPr>
        <p:sp>
          <p:nvSpPr>
            <p:cNvPr id="335" name="Google Shape;335;p28"/>
            <p:cNvSpPr/>
            <p:nvPr/>
          </p:nvSpPr>
          <p:spPr>
            <a:xfrm>
              <a:off x="5260100" y="552475"/>
              <a:ext cx="625500" cy="1893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 txBox="1"/>
            <p:nvPr/>
          </p:nvSpPr>
          <p:spPr>
            <a:xfrm>
              <a:off x="5125240" y="485252"/>
              <a:ext cx="89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방 </a:t>
              </a:r>
              <a:r>
                <a:rPr b="1" lang="ko-KR" sz="1000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관리</a:t>
              </a:r>
              <a:endParaRPr b="1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337" name="Google Shape;337;p28"/>
          <p:cNvSpPr/>
          <p:nvPr/>
        </p:nvSpPr>
        <p:spPr>
          <a:xfrm>
            <a:off x="6021600" y="4938025"/>
            <a:ext cx="625500" cy="1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"/>
          <p:cNvSpPr/>
          <p:nvPr/>
        </p:nvSpPr>
        <p:spPr>
          <a:xfrm>
            <a:off x="7415425" y="5072550"/>
            <a:ext cx="625500" cy="1893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7415425" y="1768375"/>
            <a:ext cx="625500" cy="1893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10573163" y="1768375"/>
            <a:ext cx="625500" cy="18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 txBox="1"/>
          <p:nvPr/>
        </p:nvSpPr>
        <p:spPr>
          <a:xfrm>
            <a:off x="5886740" y="4869063"/>
            <a:ext cx="8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Todo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7280565" y="5003588"/>
            <a:ext cx="8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7280565" y="1699413"/>
            <a:ext cx="8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8893015" y="1981488"/>
            <a:ext cx="8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10438302" y="1699413"/>
            <a:ext cx="8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게시판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7438013" y="3277300"/>
            <a:ext cx="625500" cy="189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 txBox="1"/>
          <p:nvPr/>
        </p:nvSpPr>
        <p:spPr>
          <a:xfrm>
            <a:off x="7303152" y="3208338"/>
            <a:ext cx="8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</a:t>
            </a:r>
            <a:endParaRPr sz="10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733800" y="1566775"/>
            <a:ext cx="915600" cy="10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24 TABLES</a:t>
            </a:r>
            <a:endParaRPr sz="11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324071" y="469150"/>
            <a:ext cx="19515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04. ERD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53" name="Google Shape;353;p28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354" name="Google Shape;35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355" name="Google Shape;355;p28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356" name="Google Shape;356;p28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02" y="1248107"/>
            <a:ext cx="730685" cy="158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431" y="3187416"/>
            <a:ext cx="729430" cy="158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057" y="3187416"/>
            <a:ext cx="730685" cy="158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151" y="3187300"/>
            <a:ext cx="731089" cy="158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6820" y="1248904"/>
            <a:ext cx="730685" cy="158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6143" y="1248253"/>
            <a:ext cx="730685" cy="158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5464" y="1248684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4780" y="1248672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4081" y="1248672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45133" y="3234367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43454" y="3234379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17289" y="3234604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1030" y="3234592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9302" y="3234604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8608" y="3234592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59755" y="1252031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29070" y="1252018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97750" y="1252018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194398" y="1248670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463700" y="1248684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33025" y="1248686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08472" y="1248675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296793" y="1248686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566119" y="1248686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466459" y="5188096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35782" y="5188096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0563715" y="3187829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197138" y="5188092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71669" y="3187840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640979" y="3187840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755350" y="5188121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833049" y="3187836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102357" y="3187840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084463" y="5167998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9353775" y="5167992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623076" y="5167975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7910383" y="5167979"/>
            <a:ext cx="730685" cy="158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7189206" y="5187919"/>
            <a:ext cx="730685" cy="1583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6467336" y="5187925"/>
            <a:ext cx="730685" cy="158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/>
          <p:nvPr/>
        </p:nvSpPr>
        <p:spPr>
          <a:xfrm>
            <a:off x="269857" y="997074"/>
            <a:ext cx="1027500" cy="213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927803" y="5188092"/>
            <a:ext cx="730685" cy="158357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9"/>
          <p:cNvSpPr txBox="1"/>
          <p:nvPr/>
        </p:nvSpPr>
        <p:spPr>
          <a:xfrm>
            <a:off x="252125" y="999225"/>
            <a:ext cx="1059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</a:rPr>
              <a:t>메인,친구방</a:t>
            </a:r>
            <a:endParaRPr b="1" sz="1300">
              <a:solidFill>
                <a:schemeClr val="lt1"/>
              </a:solidFill>
            </a:endParaRPr>
          </a:p>
        </p:txBody>
      </p:sp>
      <p:grpSp>
        <p:nvGrpSpPr>
          <p:cNvPr id="404" name="Google Shape;404;p29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405" name="Google Shape;405;p29"/>
            <p:cNvPicPr preferRelativeResize="0"/>
            <p:nvPr/>
          </p:nvPicPr>
          <p:blipFill>
            <a:blip r:embed="rId4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406" name="Google Shape;406;p29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407" name="Google Shape;407;p2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9" name="Google Shape;409;p29"/>
          <p:cNvSpPr/>
          <p:nvPr/>
        </p:nvSpPr>
        <p:spPr>
          <a:xfrm>
            <a:off x="196375" y="1210944"/>
            <a:ext cx="44325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5085442" y="997069"/>
            <a:ext cx="469800" cy="21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5067697" y="999219"/>
            <a:ext cx="588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</a:rPr>
              <a:t>채팅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12" name="Google Shape;412;p29"/>
          <p:cNvSpPr/>
          <p:nvPr/>
        </p:nvSpPr>
        <p:spPr>
          <a:xfrm>
            <a:off x="4970550" y="1214469"/>
            <a:ext cx="22539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7530250" y="1211119"/>
            <a:ext cx="44325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7655050" y="994496"/>
            <a:ext cx="641700" cy="213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 txBox="1"/>
          <p:nvPr/>
        </p:nvSpPr>
        <p:spPr>
          <a:xfrm>
            <a:off x="7637300" y="996646"/>
            <a:ext cx="6870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냉장고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196375" y="3196798"/>
            <a:ext cx="44325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269875" y="2970259"/>
            <a:ext cx="1027500" cy="226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 txBox="1"/>
          <p:nvPr/>
        </p:nvSpPr>
        <p:spPr>
          <a:xfrm>
            <a:off x="285681" y="2972535"/>
            <a:ext cx="10593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마이페이지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4967450" y="3172473"/>
            <a:ext cx="22539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4998159" y="2950479"/>
            <a:ext cx="1358400" cy="22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 txBox="1"/>
          <p:nvPr/>
        </p:nvSpPr>
        <p:spPr>
          <a:xfrm>
            <a:off x="4973711" y="2952755"/>
            <a:ext cx="14457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로그인, 회원가입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7530250" y="3150286"/>
            <a:ext cx="37554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7729920" y="2936850"/>
            <a:ext cx="469800" cy="226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 txBox="1"/>
          <p:nvPr/>
        </p:nvSpPr>
        <p:spPr>
          <a:xfrm>
            <a:off x="7712176" y="2939127"/>
            <a:ext cx="5883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</a:rPr>
              <a:t>옷장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1684777" y="5150542"/>
            <a:ext cx="29991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5728425" y="5150542"/>
            <a:ext cx="5126700" cy="1658700"/>
          </a:xfrm>
          <a:prstGeom prst="roundRect">
            <a:avLst>
              <a:gd fmla="val 5634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1779970" y="4933489"/>
            <a:ext cx="469800" cy="226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838426" y="4935765"/>
            <a:ext cx="5883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</a:rPr>
              <a:t>팁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29" name="Google Shape;429;p29"/>
          <p:cNvSpPr/>
          <p:nvPr/>
        </p:nvSpPr>
        <p:spPr>
          <a:xfrm>
            <a:off x="5815300" y="4933509"/>
            <a:ext cx="1027500" cy="22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 txBox="1"/>
          <p:nvPr/>
        </p:nvSpPr>
        <p:spPr>
          <a:xfrm>
            <a:off x="5788438" y="4935775"/>
            <a:ext cx="11898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</a:rPr>
              <a:t>캘린더, 루틴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324075" y="469150"/>
            <a:ext cx="29403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 txBox="1"/>
          <p:nvPr/>
        </p:nvSpPr>
        <p:spPr>
          <a:xfrm>
            <a:off x="532425" y="527800"/>
            <a:ext cx="365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05. </a:t>
            </a: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UI 구현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34" name="Google Shape;434;p29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/>
          <p:nvPr/>
        </p:nvSpPr>
        <p:spPr>
          <a:xfrm>
            <a:off x="2646800" y="1485225"/>
            <a:ext cx="8868600" cy="4293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 txBox="1"/>
          <p:nvPr/>
        </p:nvSpPr>
        <p:spPr>
          <a:xfrm>
            <a:off x="3291550" y="1310900"/>
            <a:ext cx="1107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VPC</a:t>
            </a:r>
            <a:endParaRPr b="1" sz="30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41" name="Google Shape;441;p30"/>
          <p:cNvGrpSpPr/>
          <p:nvPr/>
        </p:nvGrpSpPr>
        <p:grpSpPr>
          <a:xfrm>
            <a:off x="2646000" y="1310400"/>
            <a:ext cx="8868600" cy="4469400"/>
            <a:chOff x="2646000" y="1310400"/>
            <a:chExt cx="8868600" cy="4469400"/>
          </a:xfrm>
        </p:grpSpPr>
        <p:sp>
          <p:nvSpPr>
            <p:cNvPr id="442" name="Google Shape;442;p30"/>
            <p:cNvSpPr/>
            <p:nvPr/>
          </p:nvSpPr>
          <p:spPr>
            <a:xfrm>
              <a:off x="2646000" y="1486800"/>
              <a:ext cx="8868600" cy="4293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 txBox="1"/>
            <p:nvPr/>
          </p:nvSpPr>
          <p:spPr>
            <a:xfrm>
              <a:off x="3290400" y="1310400"/>
              <a:ext cx="11070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3000">
                  <a:solidFill>
                    <a:srgbClr val="FF0000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VPC</a:t>
              </a:r>
              <a:endParaRPr b="1" sz="3000">
                <a:solidFill>
                  <a:srgbClr val="FF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444" name="Google Shape;444;p30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p30"/>
          <p:cNvSpPr/>
          <p:nvPr/>
        </p:nvSpPr>
        <p:spPr>
          <a:xfrm>
            <a:off x="324063" y="469150"/>
            <a:ext cx="2970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06. 클라우드 활용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48" name="Google Shape;448;p30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449" name="Google Shape;44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450" name="Google Shape;450;p30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451" name="Google Shape;451;p30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0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30"/>
          <p:cNvSpPr/>
          <p:nvPr/>
        </p:nvSpPr>
        <p:spPr>
          <a:xfrm>
            <a:off x="5173400" y="2511300"/>
            <a:ext cx="2848200" cy="2810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0"/>
          <p:cNvSpPr/>
          <p:nvPr/>
        </p:nvSpPr>
        <p:spPr>
          <a:xfrm>
            <a:off x="8285200" y="2512375"/>
            <a:ext cx="2848200" cy="1252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538" y="272822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0"/>
          <p:cNvSpPr txBox="1"/>
          <p:nvPr/>
        </p:nvSpPr>
        <p:spPr>
          <a:xfrm>
            <a:off x="450000" y="1767375"/>
            <a:ext cx="1044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4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도메인</a:t>
            </a:r>
            <a:endParaRPr b="1" sz="24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57" name="Google Shape;457;p30"/>
          <p:cNvCxnSpPr>
            <a:stCxn id="456" idx="3"/>
            <a:endCxn id="458" idx="1"/>
          </p:cNvCxnSpPr>
          <p:nvPr/>
        </p:nvCxnSpPr>
        <p:spPr>
          <a:xfrm>
            <a:off x="1494000" y="2008575"/>
            <a:ext cx="892500" cy="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30"/>
          <p:cNvSpPr txBox="1"/>
          <p:nvPr/>
        </p:nvSpPr>
        <p:spPr>
          <a:xfrm>
            <a:off x="314850" y="2173575"/>
            <a:ext cx="1435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re.bit-two.com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60" name="Google Shape;460;p30"/>
          <p:cNvGrpSpPr/>
          <p:nvPr/>
        </p:nvGrpSpPr>
        <p:grpSpPr>
          <a:xfrm>
            <a:off x="3657150" y="1731525"/>
            <a:ext cx="849600" cy="693000"/>
            <a:chOff x="3637500" y="1818300"/>
            <a:chExt cx="849600" cy="693000"/>
          </a:xfrm>
        </p:grpSpPr>
        <p:pic>
          <p:nvPicPr>
            <p:cNvPr id="461" name="Google Shape;46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92288" y="18183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30"/>
            <p:cNvSpPr txBox="1"/>
            <p:nvPr/>
          </p:nvSpPr>
          <p:spPr>
            <a:xfrm>
              <a:off x="3637500" y="2327700"/>
              <a:ext cx="8496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Router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463" name="Google Shape;463;p30"/>
          <p:cNvSpPr txBox="1"/>
          <p:nvPr/>
        </p:nvSpPr>
        <p:spPr>
          <a:xfrm>
            <a:off x="5383250" y="2257975"/>
            <a:ext cx="24285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housekeeping-web-subnet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3410650" y="2790725"/>
            <a:ext cx="1364400" cy="734000"/>
            <a:chOff x="3063800" y="2771625"/>
            <a:chExt cx="1364400" cy="734000"/>
          </a:xfrm>
        </p:grpSpPr>
        <p:pic>
          <p:nvPicPr>
            <p:cNvPr id="465" name="Google Shape;46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6000" y="277162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30"/>
            <p:cNvSpPr txBox="1"/>
            <p:nvPr/>
          </p:nvSpPr>
          <p:spPr>
            <a:xfrm>
              <a:off x="3063800" y="3322025"/>
              <a:ext cx="13644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Load-balancer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67" name="Google Shape;467;p30"/>
          <p:cNvGrpSpPr/>
          <p:nvPr/>
        </p:nvGrpSpPr>
        <p:grpSpPr>
          <a:xfrm>
            <a:off x="3410650" y="3773400"/>
            <a:ext cx="1364400" cy="734000"/>
            <a:chOff x="3063800" y="2771625"/>
            <a:chExt cx="1364400" cy="734000"/>
          </a:xfrm>
        </p:grpSpPr>
        <p:pic>
          <p:nvPicPr>
            <p:cNvPr id="468" name="Google Shape;46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6000" y="277162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30"/>
            <p:cNvSpPr txBox="1"/>
            <p:nvPr/>
          </p:nvSpPr>
          <p:spPr>
            <a:xfrm>
              <a:off x="3063800" y="3322025"/>
              <a:ext cx="13644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Load-balancer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70" name="Google Shape;470;p30"/>
          <p:cNvGrpSpPr/>
          <p:nvPr/>
        </p:nvGrpSpPr>
        <p:grpSpPr>
          <a:xfrm>
            <a:off x="3399750" y="4756075"/>
            <a:ext cx="1364400" cy="734000"/>
            <a:chOff x="3063800" y="2771625"/>
            <a:chExt cx="1364400" cy="734000"/>
          </a:xfrm>
        </p:grpSpPr>
        <p:pic>
          <p:nvPicPr>
            <p:cNvPr id="471" name="Google Shape;47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6000" y="277162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30"/>
            <p:cNvSpPr txBox="1"/>
            <p:nvPr/>
          </p:nvSpPr>
          <p:spPr>
            <a:xfrm>
              <a:off x="3063800" y="3322025"/>
              <a:ext cx="13644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Load-balancer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73" name="Google Shape;473;p30"/>
          <p:cNvGrpSpPr/>
          <p:nvPr/>
        </p:nvGrpSpPr>
        <p:grpSpPr>
          <a:xfrm>
            <a:off x="738050" y="3175988"/>
            <a:ext cx="1435200" cy="723600"/>
            <a:chOff x="325550" y="5318800"/>
            <a:chExt cx="1435200" cy="723600"/>
          </a:xfrm>
        </p:grpSpPr>
        <p:pic>
          <p:nvPicPr>
            <p:cNvPr id="474" name="Google Shape;474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3150" y="53188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30"/>
            <p:cNvSpPr txBox="1"/>
            <p:nvPr/>
          </p:nvSpPr>
          <p:spPr>
            <a:xfrm>
              <a:off x="325550" y="5858800"/>
              <a:ext cx="14352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Object Storage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76" name="Google Shape;476;p30"/>
          <p:cNvGrpSpPr/>
          <p:nvPr/>
        </p:nvGrpSpPr>
        <p:grpSpPr>
          <a:xfrm>
            <a:off x="7405750" y="2487163"/>
            <a:ext cx="677100" cy="650850"/>
            <a:chOff x="7765800" y="630775"/>
            <a:chExt cx="677100" cy="650850"/>
          </a:xfrm>
        </p:grpSpPr>
        <p:pic>
          <p:nvPicPr>
            <p:cNvPr id="477" name="Google Shape;477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4338" y="63077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30"/>
            <p:cNvSpPr txBox="1"/>
            <p:nvPr/>
          </p:nvSpPr>
          <p:spPr>
            <a:xfrm>
              <a:off x="7765800" y="1098025"/>
              <a:ext cx="6771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NACL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479" name="Google Shape;479;p30"/>
          <p:cNvSpPr txBox="1"/>
          <p:nvPr/>
        </p:nvSpPr>
        <p:spPr>
          <a:xfrm>
            <a:off x="6104138" y="3862488"/>
            <a:ext cx="9867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Back-end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0" name="Google Shape;480;p30"/>
          <p:cNvSpPr txBox="1"/>
          <p:nvPr/>
        </p:nvSpPr>
        <p:spPr>
          <a:xfrm>
            <a:off x="6053188" y="2607125"/>
            <a:ext cx="1058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F</a:t>
            </a: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ront-end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481" name="Google Shape;481;p30"/>
          <p:cNvGrpSpPr/>
          <p:nvPr/>
        </p:nvGrpSpPr>
        <p:grpSpPr>
          <a:xfrm>
            <a:off x="9027100" y="4293763"/>
            <a:ext cx="1364400" cy="764500"/>
            <a:chOff x="8879650" y="4256000"/>
            <a:chExt cx="1364400" cy="764500"/>
          </a:xfrm>
        </p:grpSpPr>
        <p:pic>
          <p:nvPicPr>
            <p:cNvPr id="482" name="Google Shape;48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291850" y="4256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30"/>
            <p:cNvSpPr txBox="1"/>
            <p:nvPr/>
          </p:nvSpPr>
          <p:spPr>
            <a:xfrm>
              <a:off x="8879650" y="4836900"/>
              <a:ext cx="13644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socket-server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84" name="Google Shape;484;p30"/>
          <p:cNvGrpSpPr/>
          <p:nvPr/>
        </p:nvGrpSpPr>
        <p:grpSpPr>
          <a:xfrm>
            <a:off x="5593038" y="3057063"/>
            <a:ext cx="2428588" cy="805438"/>
            <a:chOff x="5593038" y="3057063"/>
            <a:chExt cx="2428588" cy="805438"/>
          </a:xfrm>
        </p:grpSpPr>
        <p:grpSp>
          <p:nvGrpSpPr>
            <p:cNvPr id="485" name="Google Shape;485;p30"/>
            <p:cNvGrpSpPr/>
            <p:nvPr/>
          </p:nvGrpSpPr>
          <p:grpSpPr>
            <a:xfrm>
              <a:off x="5593038" y="3057063"/>
              <a:ext cx="2008925" cy="743875"/>
              <a:chOff x="5756875" y="2922650"/>
              <a:chExt cx="2008925" cy="743875"/>
            </a:xfrm>
          </p:grpSpPr>
          <p:sp>
            <p:nvSpPr>
              <p:cNvPr id="486" name="Google Shape;486;p30"/>
              <p:cNvSpPr txBox="1"/>
              <p:nvPr/>
            </p:nvSpPr>
            <p:spPr>
              <a:xfrm>
                <a:off x="7088700" y="2925650"/>
                <a:ext cx="677100" cy="48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ko-KR" sz="2400">
                    <a:solidFill>
                      <a:srgbClr val="262626"/>
                    </a:solidFill>
                    <a:highlight>
                      <a:schemeClr val="lt1"/>
                    </a:highlight>
                    <a:latin typeface="Noto Sans KR"/>
                    <a:ea typeface="Noto Sans KR"/>
                    <a:cs typeface="Noto Sans KR"/>
                    <a:sym typeface="Noto Sans KR"/>
                  </a:rPr>
                  <a:t>+</a:t>
                </a:r>
                <a:r>
                  <a:rPr b="1" lang="ko-KR" sz="2400">
                    <a:solidFill>
                      <a:srgbClr val="4D5156"/>
                    </a:solidFill>
                    <a:highlight>
                      <a:srgbClr val="FFFFFF"/>
                    </a:highlight>
                    <a:latin typeface="Noto Sans KR"/>
                    <a:ea typeface="Noto Sans KR"/>
                    <a:cs typeface="Noto Sans KR"/>
                    <a:sym typeface="Noto Sans KR"/>
                  </a:rPr>
                  <a:t>α</a:t>
                </a:r>
                <a:endParaRPr b="1" sz="2400">
                  <a:solidFill>
                    <a:schemeClr val="dk1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grpSp>
            <p:nvGrpSpPr>
              <p:cNvPr id="487" name="Google Shape;487;p30"/>
              <p:cNvGrpSpPr/>
              <p:nvPr/>
            </p:nvGrpSpPr>
            <p:grpSpPr>
              <a:xfrm>
                <a:off x="5756875" y="2922650"/>
                <a:ext cx="1199625" cy="743875"/>
                <a:chOff x="5756875" y="2922650"/>
                <a:chExt cx="1199625" cy="743875"/>
              </a:xfrm>
            </p:grpSpPr>
            <p:grpSp>
              <p:nvGrpSpPr>
                <p:cNvPr id="488" name="Google Shape;488;p30"/>
                <p:cNvGrpSpPr/>
                <p:nvPr/>
              </p:nvGrpSpPr>
              <p:grpSpPr>
                <a:xfrm>
                  <a:off x="5756875" y="2922650"/>
                  <a:ext cx="1199625" cy="540000"/>
                  <a:chOff x="5885575" y="2867550"/>
                  <a:chExt cx="1199625" cy="540000"/>
                </a:xfrm>
              </p:grpSpPr>
              <p:pic>
                <p:nvPicPr>
                  <p:cNvPr id="489" name="Google Shape;489;p30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5885575" y="2867550"/>
                    <a:ext cx="540000" cy="54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90" name="Google Shape;490;p30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6545200" y="2867550"/>
                    <a:ext cx="540000" cy="54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91" name="Google Shape;491;p30"/>
                <p:cNvSpPr txBox="1"/>
                <p:nvPr/>
              </p:nvSpPr>
              <p:spPr>
                <a:xfrm>
                  <a:off x="5756875" y="3482925"/>
                  <a:ext cx="540000" cy="18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1300">
                      <a:solidFill>
                        <a:srgbClr val="262626"/>
                      </a:solidFill>
                      <a:highlight>
                        <a:schemeClr val="lt1"/>
                      </a:highlight>
                      <a:latin typeface="Noto Sans KR"/>
                      <a:ea typeface="Noto Sans KR"/>
                      <a:cs typeface="Noto Sans KR"/>
                      <a:sym typeface="Noto Sans KR"/>
                    </a:rPr>
                    <a:t>001</a:t>
                  </a:r>
                  <a:endParaRPr b="1" sz="1300">
                    <a:solidFill>
                      <a:schemeClr val="dk1"/>
                    </a:solidFill>
                    <a:highlight>
                      <a:schemeClr val="lt1"/>
                    </a:highlight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</p:txBody>
            </p:sp>
            <p:sp>
              <p:nvSpPr>
                <p:cNvPr id="492" name="Google Shape;492;p30"/>
                <p:cNvSpPr txBox="1"/>
                <p:nvPr/>
              </p:nvSpPr>
              <p:spPr>
                <a:xfrm>
                  <a:off x="6416500" y="3482925"/>
                  <a:ext cx="540000" cy="18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1300">
                      <a:solidFill>
                        <a:srgbClr val="262626"/>
                      </a:solidFill>
                      <a:highlight>
                        <a:schemeClr val="lt1"/>
                      </a:highlight>
                      <a:latin typeface="Noto Sans KR"/>
                      <a:ea typeface="Noto Sans KR"/>
                      <a:cs typeface="Noto Sans KR"/>
                      <a:sym typeface="Noto Sans KR"/>
                    </a:rPr>
                    <a:t>002</a:t>
                  </a:r>
                  <a:endParaRPr b="1" sz="1300">
                    <a:solidFill>
                      <a:schemeClr val="dk1"/>
                    </a:solidFill>
                    <a:highlight>
                      <a:schemeClr val="lt1"/>
                    </a:highlight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</p:txBody>
            </p:sp>
          </p:grpSp>
        </p:grpSp>
        <p:sp>
          <p:nvSpPr>
            <p:cNvPr id="493" name="Google Shape;493;p30"/>
            <p:cNvSpPr txBox="1"/>
            <p:nvPr/>
          </p:nvSpPr>
          <p:spPr>
            <a:xfrm>
              <a:off x="6747525" y="3497400"/>
              <a:ext cx="1274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Auto-scaling</a:t>
              </a: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-</a:t>
              </a: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group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5593038" y="4425688"/>
            <a:ext cx="2428588" cy="805438"/>
            <a:chOff x="5593038" y="3057063"/>
            <a:chExt cx="2428588" cy="805438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5593038" y="3057063"/>
              <a:ext cx="2008925" cy="743875"/>
              <a:chOff x="5756875" y="2922650"/>
              <a:chExt cx="2008925" cy="743875"/>
            </a:xfrm>
          </p:grpSpPr>
          <p:sp>
            <p:nvSpPr>
              <p:cNvPr id="496" name="Google Shape;496;p30"/>
              <p:cNvSpPr txBox="1"/>
              <p:nvPr/>
            </p:nvSpPr>
            <p:spPr>
              <a:xfrm>
                <a:off x="7088700" y="2925650"/>
                <a:ext cx="677100" cy="48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b="1" lang="ko-KR" sz="2400">
                    <a:solidFill>
                      <a:srgbClr val="262626"/>
                    </a:solidFill>
                    <a:highlight>
                      <a:schemeClr val="lt1"/>
                    </a:highlight>
                    <a:latin typeface="Noto Sans KR"/>
                    <a:ea typeface="Noto Sans KR"/>
                    <a:cs typeface="Noto Sans KR"/>
                    <a:sym typeface="Noto Sans KR"/>
                  </a:rPr>
                  <a:t>+</a:t>
                </a:r>
                <a:r>
                  <a:rPr b="1" lang="ko-KR" sz="2400">
                    <a:solidFill>
                      <a:srgbClr val="4D5156"/>
                    </a:solidFill>
                    <a:highlight>
                      <a:srgbClr val="FFFFFF"/>
                    </a:highlight>
                    <a:latin typeface="Noto Sans KR"/>
                    <a:ea typeface="Noto Sans KR"/>
                    <a:cs typeface="Noto Sans KR"/>
                    <a:sym typeface="Noto Sans KR"/>
                  </a:rPr>
                  <a:t>α</a:t>
                </a:r>
                <a:endParaRPr b="1" sz="2400">
                  <a:solidFill>
                    <a:schemeClr val="dk1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grpSp>
            <p:nvGrpSpPr>
              <p:cNvPr id="497" name="Google Shape;497;p30"/>
              <p:cNvGrpSpPr/>
              <p:nvPr/>
            </p:nvGrpSpPr>
            <p:grpSpPr>
              <a:xfrm>
                <a:off x="5756875" y="2922650"/>
                <a:ext cx="1199625" cy="743875"/>
                <a:chOff x="5756875" y="2922650"/>
                <a:chExt cx="1199625" cy="743875"/>
              </a:xfrm>
            </p:grpSpPr>
            <p:grpSp>
              <p:nvGrpSpPr>
                <p:cNvPr id="498" name="Google Shape;498;p30"/>
                <p:cNvGrpSpPr/>
                <p:nvPr/>
              </p:nvGrpSpPr>
              <p:grpSpPr>
                <a:xfrm>
                  <a:off x="5756875" y="2922650"/>
                  <a:ext cx="1199625" cy="540000"/>
                  <a:chOff x="5885575" y="2867550"/>
                  <a:chExt cx="1199625" cy="540000"/>
                </a:xfrm>
              </p:grpSpPr>
              <p:pic>
                <p:nvPicPr>
                  <p:cNvPr id="499" name="Google Shape;499;p30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5885575" y="2867550"/>
                    <a:ext cx="540000" cy="54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00" name="Google Shape;500;p30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6545200" y="2867550"/>
                    <a:ext cx="540000" cy="540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01" name="Google Shape;501;p30"/>
                <p:cNvSpPr txBox="1"/>
                <p:nvPr/>
              </p:nvSpPr>
              <p:spPr>
                <a:xfrm>
                  <a:off x="5756875" y="3482925"/>
                  <a:ext cx="540000" cy="18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1300">
                      <a:solidFill>
                        <a:srgbClr val="262626"/>
                      </a:solidFill>
                      <a:highlight>
                        <a:schemeClr val="lt1"/>
                      </a:highlight>
                      <a:latin typeface="Noto Sans KR"/>
                      <a:ea typeface="Noto Sans KR"/>
                      <a:cs typeface="Noto Sans KR"/>
                      <a:sym typeface="Noto Sans KR"/>
                    </a:rPr>
                    <a:t>001</a:t>
                  </a:r>
                  <a:endParaRPr b="1" sz="1300">
                    <a:solidFill>
                      <a:schemeClr val="dk1"/>
                    </a:solidFill>
                    <a:highlight>
                      <a:schemeClr val="lt1"/>
                    </a:highlight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</p:txBody>
            </p:sp>
            <p:sp>
              <p:nvSpPr>
                <p:cNvPr id="502" name="Google Shape;502;p30"/>
                <p:cNvSpPr txBox="1"/>
                <p:nvPr/>
              </p:nvSpPr>
              <p:spPr>
                <a:xfrm>
                  <a:off x="6416500" y="3482925"/>
                  <a:ext cx="540000" cy="18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b="1" lang="ko-KR" sz="1300">
                      <a:solidFill>
                        <a:srgbClr val="262626"/>
                      </a:solidFill>
                      <a:highlight>
                        <a:schemeClr val="lt1"/>
                      </a:highlight>
                      <a:latin typeface="Noto Sans KR"/>
                      <a:ea typeface="Noto Sans KR"/>
                      <a:cs typeface="Noto Sans KR"/>
                      <a:sym typeface="Noto Sans KR"/>
                    </a:rPr>
                    <a:t>002</a:t>
                  </a:r>
                  <a:endParaRPr b="1" sz="1300">
                    <a:solidFill>
                      <a:schemeClr val="dk1"/>
                    </a:solidFill>
                    <a:highlight>
                      <a:schemeClr val="lt1"/>
                    </a:highlight>
                    <a:latin typeface="Noto Sans KR"/>
                    <a:ea typeface="Noto Sans KR"/>
                    <a:cs typeface="Noto Sans KR"/>
                    <a:sym typeface="Noto Sans KR"/>
                  </a:endParaRPr>
                </a:p>
              </p:txBody>
            </p:sp>
          </p:grpSp>
        </p:grpSp>
        <p:sp>
          <p:nvSpPr>
            <p:cNvPr id="503" name="Google Shape;503;p30"/>
            <p:cNvSpPr txBox="1"/>
            <p:nvPr/>
          </p:nvSpPr>
          <p:spPr>
            <a:xfrm>
              <a:off x="6747525" y="3497400"/>
              <a:ext cx="1274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Auto-scaling-group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504" name="Google Shape;5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6888" y="2728225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0"/>
          <p:cNvSpPr txBox="1"/>
          <p:nvPr/>
        </p:nvSpPr>
        <p:spPr>
          <a:xfrm>
            <a:off x="8343750" y="3337198"/>
            <a:ext cx="849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Master DB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6" name="Google Shape;506;p30"/>
          <p:cNvSpPr txBox="1"/>
          <p:nvPr/>
        </p:nvSpPr>
        <p:spPr>
          <a:xfrm>
            <a:off x="9132100" y="3337198"/>
            <a:ext cx="849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Slave</a:t>
            </a: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 DB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7" name="Google Shape;507;p30"/>
          <p:cNvSpPr txBox="1"/>
          <p:nvPr/>
        </p:nvSpPr>
        <p:spPr>
          <a:xfrm>
            <a:off x="9887450" y="3337200"/>
            <a:ext cx="9156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888888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Standby DB</a:t>
            </a:r>
            <a:endParaRPr b="1" sz="1300">
              <a:solidFill>
                <a:srgbClr val="888888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08" name="Google Shape;50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75238" y="2728225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30"/>
          <p:cNvCxnSpPr/>
          <p:nvPr/>
        </p:nvCxnSpPr>
        <p:spPr>
          <a:xfrm flipH="1" rot="10800000">
            <a:off x="2994963" y="2008575"/>
            <a:ext cx="807000" cy="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0" name="Google Shape;510;p30"/>
          <p:cNvGrpSpPr/>
          <p:nvPr/>
        </p:nvGrpSpPr>
        <p:grpSpPr>
          <a:xfrm>
            <a:off x="3085575" y="2001525"/>
            <a:ext cx="6633325" cy="3590463"/>
            <a:chOff x="3085575" y="2001525"/>
            <a:chExt cx="6633325" cy="3590463"/>
          </a:xfrm>
        </p:grpSpPr>
        <p:cxnSp>
          <p:nvCxnSpPr>
            <p:cNvPr id="511" name="Google Shape;511;p30"/>
            <p:cNvCxnSpPr>
              <a:stCxn id="461" idx="3"/>
            </p:cNvCxnSpPr>
            <p:nvPr/>
          </p:nvCxnSpPr>
          <p:spPr>
            <a:xfrm flipH="1">
              <a:off x="3100038" y="2001525"/>
              <a:ext cx="1251900" cy="3102000"/>
            </a:xfrm>
            <a:prstGeom prst="bentConnector4">
              <a:avLst>
                <a:gd fmla="val -19021" name="adj1"/>
                <a:gd fmla="val 22239" name="adj2"/>
              </a:avLst>
            </a:prstGeom>
            <a:noFill/>
            <a:ln cap="flat" cmpd="sng" w="19050">
              <a:solidFill>
                <a:srgbClr val="2626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30"/>
            <p:cNvCxnSpPr/>
            <p:nvPr/>
          </p:nvCxnSpPr>
          <p:spPr>
            <a:xfrm flipH="1" rot="10800000">
              <a:off x="3100050" y="5119025"/>
              <a:ext cx="625800" cy="8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3" name="Google Shape;513;p30"/>
            <p:cNvCxnSpPr/>
            <p:nvPr/>
          </p:nvCxnSpPr>
          <p:spPr>
            <a:xfrm flipH="1" rot="10800000">
              <a:off x="3100050" y="4136350"/>
              <a:ext cx="625800" cy="8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4" name="Google Shape;514;p30"/>
            <p:cNvCxnSpPr/>
            <p:nvPr/>
          </p:nvCxnSpPr>
          <p:spPr>
            <a:xfrm flipH="1" rot="10800000">
              <a:off x="3085575" y="3153675"/>
              <a:ext cx="625800" cy="8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515" name="Google Shape;515;p30"/>
            <p:cNvGrpSpPr/>
            <p:nvPr/>
          </p:nvGrpSpPr>
          <p:grpSpPr>
            <a:xfrm>
              <a:off x="4535463" y="2923525"/>
              <a:ext cx="1987200" cy="216338"/>
              <a:chOff x="4535463" y="2923525"/>
              <a:chExt cx="1987200" cy="216338"/>
            </a:xfrm>
          </p:grpSpPr>
          <p:cxnSp>
            <p:nvCxnSpPr>
              <p:cNvPr id="516" name="Google Shape;516;p30"/>
              <p:cNvCxnSpPr>
                <a:endCxn id="490" idx="0"/>
              </p:cNvCxnSpPr>
              <p:nvPr/>
            </p:nvCxnSpPr>
            <p:spPr>
              <a:xfrm flipH="1" rot="10800000">
                <a:off x="4535463" y="3057063"/>
                <a:ext cx="1987200" cy="82800"/>
              </a:xfrm>
              <a:prstGeom prst="bentConnector4">
                <a:avLst>
                  <a:gd fmla="val 21569" name="adj1"/>
                  <a:gd fmla="val 276796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7" name="Google Shape;517;p30"/>
              <p:cNvCxnSpPr/>
              <p:nvPr/>
            </p:nvCxnSpPr>
            <p:spPr>
              <a:xfrm>
                <a:off x="5871175" y="2923525"/>
                <a:ext cx="0" cy="14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518" name="Google Shape;518;p30"/>
            <p:cNvCxnSpPr/>
            <p:nvPr/>
          </p:nvCxnSpPr>
          <p:spPr>
            <a:xfrm>
              <a:off x="4595288" y="4116888"/>
              <a:ext cx="1973700" cy="99600"/>
            </a:xfrm>
            <a:prstGeom prst="bentConnector3">
              <a:avLst>
                <a:gd fmla="val 17170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30"/>
            <p:cNvCxnSpPr/>
            <p:nvPr/>
          </p:nvCxnSpPr>
          <p:spPr>
            <a:xfrm>
              <a:off x="5925763" y="4214151"/>
              <a:ext cx="0" cy="19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0" name="Google Shape;520;p30"/>
            <p:cNvCxnSpPr/>
            <p:nvPr/>
          </p:nvCxnSpPr>
          <p:spPr>
            <a:xfrm>
              <a:off x="6568988" y="4214151"/>
              <a:ext cx="0" cy="19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1" name="Google Shape;521;p30"/>
            <p:cNvCxnSpPr/>
            <p:nvPr/>
          </p:nvCxnSpPr>
          <p:spPr>
            <a:xfrm>
              <a:off x="4595288" y="5107488"/>
              <a:ext cx="5113500" cy="484500"/>
            </a:xfrm>
            <a:prstGeom prst="bentConnector3">
              <a:avLst>
                <a:gd fmla="val 5652" name="adj1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30"/>
            <p:cNvCxnSpPr>
              <a:endCxn id="483" idx="2"/>
            </p:cNvCxnSpPr>
            <p:nvPr/>
          </p:nvCxnSpPr>
          <p:spPr>
            <a:xfrm rot="10800000">
              <a:off x="9709300" y="5058263"/>
              <a:ext cx="9600" cy="533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23" name="Google Shape;523;p30"/>
          <p:cNvSpPr txBox="1"/>
          <p:nvPr/>
        </p:nvSpPr>
        <p:spPr>
          <a:xfrm>
            <a:off x="8495050" y="2257963"/>
            <a:ext cx="24285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housekeeping-db-subnet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24" name="Google Shape;524;p30"/>
          <p:cNvGrpSpPr/>
          <p:nvPr/>
        </p:nvGrpSpPr>
        <p:grpSpPr>
          <a:xfrm>
            <a:off x="8285200" y="3802425"/>
            <a:ext cx="2848200" cy="1519275"/>
            <a:chOff x="8285200" y="3802425"/>
            <a:chExt cx="2848200" cy="1519275"/>
          </a:xfrm>
        </p:grpSpPr>
        <p:sp>
          <p:nvSpPr>
            <p:cNvPr id="525" name="Google Shape;525;p30"/>
            <p:cNvSpPr/>
            <p:nvPr/>
          </p:nvSpPr>
          <p:spPr>
            <a:xfrm>
              <a:off x="8285200" y="4069200"/>
              <a:ext cx="2848200" cy="12525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 txBox="1"/>
            <p:nvPr/>
          </p:nvSpPr>
          <p:spPr>
            <a:xfrm>
              <a:off x="8964250" y="3802425"/>
              <a:ext cx="14901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socket</a:t>
              </a: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-subnet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27" name="Google Shape;527;p30"/>
          <p:cNvGrpSpPr/>
          <p:nvPr/>
        </p:nvGrpSpPr>
        <p:grpSpPr>
          <a:xfrm>
            <a:off x="10546225" y="4035038"/>
            <a:ext cx="677100" cy="650850"/>
            <a:chOff x="7765800" y="630775"/>
            <a:chExt cx="677100" cy="650850"/>
          </a:xfrm>
        </p:grpSpPr>
        <p:pic>
          <p:nvPicPr>
            <p:cNvPr id="528" name="Google Shape;528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4338" y="63077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0"/>
            <p:cNvSpPr txBox="1"/>
            <p:nvPr/>
          </p:nvSpPr>
          <p:spPr>
            <a:xfrm>
              <a:off x="7765800" y="1098025"/>
              <a:ext cx="6771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NACL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30" name="Google Shape;530;p30"/>
          <p:cNvGrpSpPr/>
          <p:nvPr/>
        </p:nvGrpSpPr>
        <p:grpSpPr>
          <a:xfrm>
            <a:off x="10546225" y="2487163"/>
            <a:ext cx="677100" cy="650850"/>
            <a:chOff x="7765800" y="630775"/>
            <a:chExt cx="677100" cy="650850"/>
          </a:xfrm>
        </p:grpSpPr>
        <p:pic>
          <p:nvPicPr>
            <p:cNvPr id="531" name="Google Shape;531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34338" y="63077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30"/>
            <p:cNvSpPr txBox="1"/>
            <p:nvPr/>
          </p:nvSpPr>
          <p:spPr>
            <a:xfrm>
              <a:off x="7765800" y="1098025"/>
              <a:ext cx="6771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NACL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533" name="Google Shape;533;p30"/>
          <p:cNvPicPr preferRelativeResize="0"/>
          <p:nvPr/>
        </p:nvPicPr>
        <p:blipFill rotWithShape="1">
          <a:blip r:embed="rId11">
            <a:alphaModFix/>
          </a:blip>
          <a:srcRect b="23337" l="16468" r="16475" t="23332"/>
          <a:stretch/>
        </p:blipFill>
        <p:spPr>
          <a:xfrm>
            <a:off x="661850" y="4605025"/>
            <a:ext cx="1435200" cy="600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30"/>
          <p:cNvGrpSpPr/>
          <p:nvPr/>
        </p:nvGrpSpPr>
        <p:grpSpPr>
          <a:xfrm>
            <a:off x="1802550" y="1731525"/>
            <a:ext cx="1681200" cy="810525"/>
            <a:chOff x="1802550" y="1731525"/>
            <a:chExt cx="1681200" cy="810525"/>
          </a:xfrm>
        </p:grpSpPr>
        <p:grpSp>
          <p:nvGrpSpPr>
            <p:cNvPr id="535" name="Google Shape;535;p30"/>
            <p:cNvGrpSpPr/>
            <p:nvPr/>
          </p:nvGrpSpPr>
          <p:grpSpPr>
            <a:xfrm>
              <a:off x="2359825" y="1731525"/>
              <a:ext cx="566650" cy="554100"/>
              <a:chOff x="1163650" y="2951850"/>
              <a:chExt cx="566650" cy="554100"/>
            </a:xfrm>
          </p:grpSpPr>
          <p:sp>
            <p:nvSpPr>
              <p:cNvPr id="536" name="Google Shape;536;p30"/>
              <p:cNvSpPr/>
              <p:nvPr/>
            </p:nvSpPr>
            <p:spPr>
              <a:xfrm>
                <a:off x="1163650" y="2951850"/>
                <a:ext cx="566400" cy="5541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8" name="Google Shape;458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190300" y="2965800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7" name="Google Shape;537;p30"/>
            <p:cNvSpPr txBox="1"/>
            <p:nvPr/>
          </p:nvSpPr>
          <p:spPr>
            <a:xfrm>
              <a:off x="1802550" y="2245050"/>
              <a:ext cx="1681200" cy="2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Internet Gateway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38" name="Google Shape;538;p30"/>
          <p:cNvGrpSpPr/>
          <p:nvPr/>
        </p:nvGrpSpPr>
        <p:grpSpPr>
          <a:xfrm>
            <a:off x="5173200" y="2257200"/>
            <a:ext cx="2848200" cy="3066000"/>
            <a:chOff x="5173200" y="2257200"/>
            <a:chExt cx="2848200" cy="3066000"/>
          </a:xfrm>
        </p:grpSpPr>
        <p:sp>
          <p:nvSpPr>
            <p:cNvPr id="539" name="Google Shape;539;p30"/>
            <p:cNvSpPr/>
            <p:nvPr/>
          </p:nvSpPr>
          <p:spPr>
            <a:xfrm>
              <a:off x="5173200" y="2512800"/>
              <a:ext cx="2848200" cy="2810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 txBox="1"/>
            <p:nvPr/>
          </p:nvSpPr>
          <p:spPr>
            <a:xfrm>
              <a:off x="5382000" y="2257200"/>
              <a:ext cx="24285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FF0000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housekeeping-web-subnet</a:t>
              </a:r>
              <a:endParaRPr b="1" sz="1300">
                <a:solidFill>
                  <a:srgbClr val="FF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41" name="Google Shape;541;p30"/>
          <p:cNvGrpSpPr/>
          <p:nvPr/>
        </p:nvGrpSpPr>
        <p:grpSpPr>
          <a:xfrm>
            <a:off x="8283600" y="2256488"/>
            <a:ext cx="2848200" cy="1508813"/>
            <a:chOff x="8283600" y="2256488"/>
            <a:chExt cx="2848200" cy="1508813"/>
          </a:xfrm>
        </p:grpSpPr>
        <p:sp>
          <p:nvSpPr>
            <p:cNvPr id="542" name="Google Shape;542;p30"/>
            <p:cNvSpPr/>
            <p:nvPr/>
          </p:nvSpPr>
          <p:spPr>
            <a:xfrm>
              <a:off x="8283600" y="2512800"/>
              <a:ext cx="2848200" cy="125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 txBox="1"/>
            <p:nvPr/>
          </p:nvSpPr>
          <p:spPr>
            <a:xfrm>
              <a:off x="8499850" y="2256488"/>
              <a:ext cx="24285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FF0000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housekeeping-db-subnet</a:t>
              </a:r>
              <a:endParaRPr b="1" sz="1300">
                <a:solidFill>
                  <a:srgbClr val="FF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8283600" y="3801600"/>
            <a:ext cx="2848200" cy="1519275"/>
            <a:chOff x="8430850" y="4789450"/>
            <a:chExt cx="2848200" cy="1519275"/>
          </a:xfrm>
        </p:grpSpPr>
        <p:sp>
          <p:nvSpPr>
            <p:cNvPr id="545" name="Google Shape;545;p30"/>
            <p:cNvSpPr/>
            <p:nvPr/>
          </p:nvSpPr>
          <p:spPr>
            <a:xfrm>
              <a:off x="8430850" y="5056225"/>
              <a:ext cx="2848200" cy="1252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 txBox="1"/>
            <p:nvPr/>
          </p:nvSpPr>
          <p:spPr>
            <a:xfrm>
              <a:off x="9109900" y="4789450"/>
              <a:ext cx="14901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FF0000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socket-subnet</a:t>
              </a:r>
              <a:endParaRPr b="1" sz="1300">
                <a:solidFill>
                  <a:srgbClr val="FF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547" name="Google Shape;547;p30"/>
          <p:cNvSpPr/>
          <p:nvPr/>
        </p:nvSpPr>
        <p:spPr>
          <a:xfrm>
            <a:off x="2994975" y="2542050"/>
            <a:ext cx="5113500" cy="299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30"/>
          <p:cNvGrpSpPr/>
          <p:nvPr/>
        </p:nvGrpSpPr>
        <p:grpSpPr>
          <a:xfrm>
            <a:off x="1494000" y="2001525"/>
            <a:ext cx="9660775" cy="3590463"/>
            <a:chOff x="1494000" y="2001525"/>
            <a:chExt cx="9660775" cy="3590463"/>
          </a:xfrm>
        </p:grpSpPr>
        <p:grpSp>
          <p:nvGrpSpPr>
            <p:cNvPr id="549" name="Google Shape;549;p30"/>
            <p:cNvGrpSpPr/>
            <p:nvPr/>
          </p:nvGrpSpPr>
          <p:grpSpPr>
            <a:xfrm>
              <a:off x="1494000" y="2001525"/>
              <a:ext cx="8224900" cy="3590463"/>
              <a:chOff x="1494000" y="2001525"/>
              <a:chExt cx="8224900" cy="3590463"/>
            </a:xfrm>
          </p:grpSpPr>
          <p:cxnSp>
            <p:nvCxnSpPr>
              <p:cNvPr id="550" name="Google Shape;550;p30"/>
              <p:cNvCxnSpPr/>
              <p:nvPr/>
            </p:nvCxnSpPr>
            <p:spPr>
              <a:xfrm>
                <a:off x="1494000" y="2008800"/>
                <a:ext cx="892500" cy="6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51" name="Google Shape;551;p30"/>
              <p:cNvCxnSpPr/>
              <p:nvPr/>
            </p:nvCxnSpPr>
            <p:spPr>
              <a:xfrm flipH="1" rot="10800000">
                <a:off x="2995200" y="2008800"/>
                <a:ext cx="807000" cy="6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grpSp>
            <p:nvGrpSpPr>
              <p:cNvPr id="552" name="Google Shape;552;p30"/>
              <p:cNvGrpSpPr/>
              <p:nvPr/>
            </p:nvGrpSpPr>
            <p:grpSpPr>
              <a:xfrm>
                <a:off x="3085575" y="2001525"/>
                <a:ext cx="6633325" cy="3590463"/>
                <a:chOff x="3085575" y="2001525"/>
                <a:chExt cx="6633325" cy="3590463"/>
              </a:xfrm>
            </p:grpSpPr>
            <p:grpSp>
              <p:nvGrpSpPr>
                <p:cNvPr id="553" name="Google Shape;553;p30"/>
                <p:cNvGrpSpPr/>
                <p:nvPr/>
              </p:nvGrpSpPr>
              <p:grpSpPr>
                <a:xfrm>
                  <a:off x="3085575" y="2923525"/>
                  <a:ext cx="6633325" cy="2668463"/>
                  <a:chOff x="3085575" y="2923525"/>
                  <a:chExt cx="6633325" cy="2668463"/>
                </a:xfrm>
              </p:grpSpPr>
              <p:cxnSp>
                <p:nvCxnSpPr>
                  <p:cNvPr id="554" name="Google Shape;554;p30"/>
                  <p:cNvCxnSpPr/>
                  <p:nvPr/>
                </p:nvCxnSpPr>
                <p:spPr>
                  <a:xfrm flipH="1" rot="10800000">
                    <a:off x="3100050" y="5119025"/>
                    <a:ext cx="625800" cy="81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555" name="Google Shape;555;p30"/>
                  <p:cNvCxnSpPr/>
                  <p:nvPr/>
                </p:nvCxnSpPr>
                <p:spPr>
                  <a:xfrm flipH="1" rot="10800000">
                    <a:off x="3100050" y="4136350"/>
                    <a:ext cx="625800" cy="81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556" name="Google Shape;556;p30"/>
                  <p:cNvCxnSpPr/>
                  <p:nvPr/>
                </p:nvCxnSpPr>
                <p:spPr>
                  <a:xfrm flipH="1" rot="10800000">
                    <a:off x="3085575" y="3153675"/>
                    <a:ext cx="625800" cy="81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grpSp>
                <p:nvGrpSpPr>
                  <p:cNvPr id="557" name="Google Shape;557;p30"/>
                  <p:cNvGrpSpPr/>
                  <p:nvPr/>
                </p:nvGrpSpPr>
                <p:grpSpPr>
                  <a:xfrm>
                    <a:off x="4535463" y="2923525"/>
                    <a:ext cx="1987200" cy="216338"/>
                    <a:chOff x="4535463" y="2923525"/>
                    <a:chExt cx="1987200" cy="216338"/>
                  </a:xfrm>
                </p:grpSpPr>
                <p:cxnSp>
                  <p:nvCxnSpPr>
                    <p:cNvPr id="558" name="Google Shape;558;p30"/>
                    <p:cNvCxnSpPr/>
                    <p:nvPr/>
                  </p:nvCxnSpPr>
                  <p:spPr>
                    <a:xfrm flipH="1" rot="10800000">
                      <a:off x="4535463" y="3057063"/>
                      <a:ext cx="1987200" cy="82800"/>
                    </a:xfrm>
                    <a:prstGeom prst="bentConnector4">
                      <a:avLst>
                        <a:gd fmla="val 21569" name="adj1"/>
                        <a:gd fmla="val 276796" name="adj2"/>
                      </a:avLst>
                    </a:prstGeom>
                    <a:noFill/>
                    <a:ln cap="flat" cmpd="sng" w="19050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559" name="Google Shape;559;p30"/>
                    <p:cNvCxnSpPr/>
                    <p:nvPr/>
                  </p:nvCxnSpPr>
                  <p:spPr>
                    <a:xfrm>
                      <a:off x="5871175" y="2923525"/>
                      <a:ext cx="0" cy="1494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cxnSp>
                <p:nvCxnSpPr>
                  <p:cNvPr id="560" name="Google Shape;560;p30"/>
                  <p:cNvCxnSpPr/>
                  <p:nvPr/>
                </p:nvCxnSpPr>
                <p:spPr>
                  <a:xfrm>
                    <a:off x="4595288" y="4116888"/>
                    <a:ext cx="1973700" cy="99600"/>
                  </a:xfrm>
                  <a:prstGeom prst="bentConnector3">
                    <a:avLst>
                      <a:gd fmla="val 17170" name="adj1"/>
                    </a:avLst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1" name="Google Shape;561;p30"/>
                  <p:cNvCxnSpPr/>
                  <p:nvPr/>
                </p:nvCxnSpPr>
                <p:spPr>
                  <a:xfrm>
                    <a:off x="5925763" y="4214151"/>
                    <a:ext cx="0" cy="1935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562" name="Google Shape;562;p30"/>
                  <p:cNvCxnSpPr/>
                  <p:nvPr/>
                </p:nvCxnSpPr>
                <p:spPr>
                  <a:xfrm>
                    <a:off x="6568988" y="4214151"/>
                    <a:ext cx="0" cy="1935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563" name="Google Shape;563;p30"/>
                  <p:cNvCxnSpPr/>
                  <p:nvPr/>
                </p:nvCxnSpPr>
                <p:spPr>
                  <a:xfrm>
                    <a:off x="4595288" y="5107488"/>
                    <a:ext cx="5113500" cy="484500"/>
                  </a:xfrm>
                  <a:prstGeom prst="bentConnector3">
                    <a:avLst>
                      <a:gd fmla="val 5652" name="adj1"/>
                    </a:avLst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64" name="Google Shape;564;p30"/>
                  <p:cNvCxnSpPr/>
                  <p:nvPr/>
                </p:nvCxnSpPr>
                <p:spPr>
                  <a:xfrm rot="10800000">
                    <a:off x="9709300" y="5058263"/>
                    <a:ext cx="9600" cy="5337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cxnSp>
              <p:nvCxnSpPr>
                <p:cNvPr id="565" name="Google Shape;565;p30"/>
                <p:cNvCxnSpPr>
                  <a:stCxn id="461" idx="3"/>
                </p:cNvCxnSpPr>
                <p:nvPr/>
              </p:nvCxnSpPr>
              <p:spPr>
                <a:xfrm flipH="1">
                  <a:off x="3107538" y="2001525"/>
                  <a:ext cx="1244400" cy="3126600"/>
                </a:xfrm>
                <a:prstGeom prst="bentConnector4">
                  <a:avLst>
                    <a:gd fmla="val -19136" name="adj1"/>
                    <a:gd fmla="val 22453" name="adj2"/>
                  </a:avLst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66" name="Google Shape;566;p30"/>
            <p:cNvSpPr/>
            <p:nvPr/>
          </p:nvSpPr>
          <p:spPr>
            <a:xfrm>
              <a:off x="7474300" y="2542050"/>
              <a:ext cx="540000" cy="651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0614775" y="2518800"/>
              <a:ext cx="540000" cy="651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10614775" y="4035050"/>
              <a:ext cx="540000" cy="6510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30"/>
          <p:cNvSpPr txBox="1"/>
          <p:nvPr/>
        </p:nvSpPr>
        <p:spPr>
          <a:xfrm>
            <a:off x="238650" y="2402175"/>
            <a:ext cx="1782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back</a:t>
            </a:r>
            <a:r>
              <a:rPr b="1" lang="ko-KR" sz="13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.bit-two.com</a:t>
            </a:r>
            <a:endParaRPr b="1" sz="13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1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5" name="Google Shape;575;p31"/>
          <p:cNvSpPr/>
          <p:nvPr/>
        </p:nvSpPr>
        <p:spPr>
          <a:xfrm>
            <a:off x="324063" y="469150"/>
            <a:ext cx="2970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1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06. </a:t>
            </a: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클라우드 활용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78" name="Google Shape;578;p31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579" name="Google Shape;57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580" name="Google Shape;580;p31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581" name="Google Shape;581;p31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3" name="Google Shape;583;p31"/>
          <p:cNvSpPr/>
          <p:nvPr/>
        </p:nvSpPr>
        <p:spPr>
          <a:xfrm>
            <a:off x="3532050" y="1759025"/>
            <a:ext cx="4678200" cy="4610400"/>
          </a:xfrm>
          <a:prstGeom prst="rect">
            <a:avLst/>
          </a:prstGeom>
          <a:noFill/>
          <a:ln cap="flat" cmpd="sng" w="285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3721950" y="844975"/>
            <a:ext cx="1274100" cy="914050"/>
            <a:chOff x="1404550" y="1413938"/>
            <a:chExt cx="1274100" cy="914050"/>
          </a:xfrm>
        </p:grpSpPr>
        <p:pic>
          <p:nvPicPr>
            <p:cNvPr id="585" name="Google Shape;5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71588" y="1413938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31"/>
            <p:cNvSpPr txBox="1"/>
            <p:nvPr/>
          </p:nvSpPr>
          <p:spPr>
            <a:xfrm>
              <a:off x="1404550" y="1962888"/>
              <a:ext cx="1274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Server(Host)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587" name="Google Shape;587;p31"/>
          <p:cNvSpPr/>
          <p:nvPr/>
        </p:nvSpPr>
        <p:spPr>
          <a:xfrm>
            <a:off x="3926850" y="2540150"/>
            <a:ext cx="3888600" cy="3510300"/>
          </a:xfrm>
          <a:prstGeom prst="rect">
            <a:avLst/>
          </a:prstGeom>
          <a:solidFill>
            <a:srgbClr val="6BA2F4"/>
          </a:solidFill>
          <a:ln cap="flat" cmpd="sng" w="9525">
            <a:solidFill>
              <a:srgbClr val="6BA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588" name="Google Shape;588;p31"/>
          <p:cNvGrpSpPr/>
          <p:nvPr/>
        </p:nvGrpSpPr>
        <p:grpSpPr>
          <a:xfrm>
            <a:off x="3942325" y="1704225"/>
            <a:ext cx="915600" cy="835925"/>
            <a:chOff x="1646825" y="3835375"/>
            <a:chExt cx="915600" cy="835925"/>
          </a:xfrm>
        </p:grpSpPr>
        <p:sp>
          <p:nvSpPr>
            <p:cNvPr id="589" name="Google Shape;589;p31"/>
            <p:cNvSpPr txBox="1"/>
            <p:nvPr/>
          </p:nvSpPr>
          <p:spPr>
            <a:xfrm>
              <a:off x="1646825" y="4414500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009CC7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Docker</a:t>
              </a:r>
              <a:endParaRPr b="1" sz="1300">
                <a:solidFill>
                  <a:srgbClr val="009CC7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590" name="Google Shape;59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44625" y="383537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31"/>
          <p:cNvSpPr/>
          <p:nvPr/>
        </p:nvSpPr>
        <p:spPr>
          <a:xfrm>
            <a:off x="4291925" y="2661450"/>
            <a:ext cx="1430700" cy="287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1"/>
          <p:cNvSpPr/>
          <p:nvPr/>
        </p:nvSpPr>
        <p:spPr>
          <a:xfrm>
            <a:off x="6019700" y="2661350"/>
            <a:ext cx="1430700" cy="287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1"/>
          <p:cNvSpPr txBox="1"/>
          <p:nvPr/>
        </p:nvSpPr>
        <p:spPr>
          <a:xfrm>
            <a:off x="6098000" y="5540150"/>
            <a:ext cx="127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Images</a:t>
            </a:r>
            <a:endParaRPr b="1" sz="1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4370225" y="5540150"/>
            <a:ext cx="127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Containers</a:t>
            </a:r>
            <a:endParaRPr b="1" sz="16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595" name="Google Shape;595;p31"/>
          <p:cNvGrpSpPr/>
          <p:nvPr/>
        </p:nvGrpSpPr>
        <p:grpSpPr>
          <a:xfrm>
            <a:off x="4549475" y="2765399"/>
            <a:ext cx="915600" cy="844801"/>
            <a:chOff x="4774325" y="3104999"/>
            <a:chExt cx="915600" cy="844801"/>
          </a:xfrm>
        </p:grpSpPr>
        <p:pic>
          <p:nvPicPr>
            <p:cNvPr id="596" name="Google Shape;596;p31"/>
            <p:cNvPicPr preferRelativeResize="0"/>
            <p:nvPr/>
          </p:nvPicPr>
          <p:blipFill rotWithShape="1">
            <a:blip r:embed="rId6">
              <a:alphaModFix/>
            </a:blip>
            <a:srcRect b="20039" l="20368" r="18149" t="27541"/>
            <a:stretch/>
          </p:blipFill>
          <p:spPr>
            <a:xfrm>
              <a:off x="4788250" y="3104999"/>
              <a:ext cx="887762" cy="64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31"/>
            <p:cNvSpPr txBox="1"/>
            <p:nvPr/>
          </p:nvSpPr>
          <p:spPr>
            <a:xfrm>
              <a:off x="4774325" y="3693000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Jenkins</a:t>
              </a:r>
              <a:endParaRPr b="1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598" name="Google Shape;598;p31"/>
          <p:cNvGrpSpPr/>
          <p:nvPr/>
        </p:nvGrpSpPr>
        <p:grpSpPr>
          <a:xfrm>
            <a:off x="6277250" y="3658663"/>
            <a:ext cx="915600" cy="904788"/>
            <a:chOff x="6277250" y="4496863"/>
            <a:chExt cx="915600" cy="904788"/>
          </a:xfrm>
        </p:grpSpPr>
        <p:pic>
          <p:nvPicPr>
            <p:cNvPr id="599" name="Google Shape;59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11050" y="4496863"/>
              <a:ext cx="648000" cy="6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1"/>
            <p:cNvSpPr txBox="1"/>
            <p:nvPr/>
          </p:nvSpPr>
          <p:spPr>
            <a:xfrm>
              <a:off x="6277250" y="5144850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Project</a:t>
              </a:r>
              <a:endParaRPr b="1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01" name="Google Shape;601;p31"/>
          <p:cNvGrpSpPr/>
          <p:nvPr/>
        </p:nvGrpSpPr>
        <p:grpSpPr>
          <a:xfrm>
            <a:off x="4549475" y="4616575"/>
            <a:ext cx="915600" cy="860275"/>
            <a:chOff x="4774325" y="4255675"/>
            <a:chExt cx="915600" cy="860275"/>
          </a:xfrm>
        </p:grpSpPr>
        <p:pic>
          <p:nvPicPr>
            <p:cNvPr id="602" name="Google Shape;602;p31"/>
            <p:cNvPicPr preferRelativeResize="0"/>
            <p:nvPr/>
          </p:nvPicPr>
          <p:blipFill rotWithShape="1">
            <a:blip r:embed="rId8">
              <a:alphaModFix/>
            </a:blip>
            <a:srcRect b="9909" l="0" r="0" t="0"/>
            <a:stretch/>
          </p:blipFill>
          <p:spPr>
            <a:xfrm>
              <a:off x="4797963" y="4255675"/>
              <a:ext cx="868318" cy="64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31"/>
            <p:cNvSpPr txBox="1"/>
            <p:nvPr/>
          </p:nvSpPr>
          <p:spPr>
            <a:xfrm>
              <a:off x="4774325" y="4859150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Node.js</a:t>
              </a:r>
              <a:endParaRPr b="1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04" name="Google Shape;604;p31"/>
          <p:cNvGrpSpPr/>
          <p:nvPr/>
        </p:nvGrpSpPr>
        <p:grpSpPr>
          <a:xfrm>
            <a:off x="6277250" y="2759400"/>
            <a:ext cx="915600" cy="850800"/>
            <a:chOff x="6277250" y="2759400"/>
            <a:chExt cx="915600" cy="850800"/>
          </a:xfrm>
        </p:grpSpPr>
        <p:pic>
          <p:nvPicPr>
            <p:cNvPr id="605" name="Google Shape;605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65050" y="27594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31"/>
            <p:cNvSpPr txBox="1"/>
            <p:nvPr/>
          </p:nvSpPr>
          <p:spPr>
            <a:xfrm>
              <a:off x="6277250" y="3353400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Jenkins</a:t>
              </a:r>
              <a:endParaRPr b="1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07" name="Google Shape;607;p31"/>
          <p:cNvGrpSpPr/>
          <p:nvPr/>
        </p:nvGrpSpPr>
        <p:grpSpPr>
          <a:xfrm>
            <a:off x="10050475" y="3336300"/>
            <a:ext cx="1274100" cy="1445100"/>
            <a:chOff x="9754263" y="2814938"/>
            <a:chExt cx="1274100" cy="1445100"/>
          </a:xfrm>
        </p:grpSpPr>
        <p:pic>
          <p:nvPicPr>
            <p:cNvPr id="608" name="Google Shape;608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851313" y="281493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31"/>
            <p:cNvSpPr txBox="1"/>
            <p:nvPr/>
          </p:nvSpPr>
          <p:spPr>
            <a:xfrm>
              <a:off x="9754263" y="3894938"/>
              <a:ext cx="1274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Github</a:t>
              </a:r>
              <a:endParaRPr b="1" sz="2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cxnSp>
        <p:nvCxnSpPr>
          <p:cNvPr id="610" name="Google Shape;610;p31"/>
          <p:cNvCxnSpPr/>
          <p:nvPr/>
        </p:nvCxnSpPr>
        <p:spPr>
          <a:xfrm flipH="1" rot="10800000">
            <a:off x="7234613" y="4055125"/>
            <a:ext cx="2640300" cy="7500"/>
          </a:xfrm>
          <a:prstGeom prst="straightConnector1">
            <a:avLst/>
          </a:prstGeom>
          <a:noFill/>
          <a:ln cap="flat" cmpd="sng" w="38100">
            <a:solidFill>
              <a:srgbClr val="238A35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11" name="Google Shape;611;p31"/>
          <p:cNvCxnSpPr/>
          <p:nvPr/>
        </p:nvCxnSpPr>
        <p:spPr>
          <a:xfrm>
            <a:off x="5454900" y="3124825"/>
            <a:ext cx="832500" cy="600"/>
          </a:xfrm>
          <a:prstGeom prst="straightConnector1">
            <a:avLst/>
          </a:prstGeom>
          <a:noFill/>
          <a:ln cap="flat" cmpd="sng" w="38100">
            <a:solidFill>
              <a:srgbClr val="009CC7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12" name="Google Shape;612;p31"/>
          <p:cNvCxnSpPr/>
          <p:nvPr/>
        </p:nvCxnSpPr>
        <p:spPr>
          <a:xfrm>
            <a:off x="5454900" y="4058563"/>
            <a:ext cx="832500" cy="600"/>
          </a:xfrm>
          <a:prstGeom prst="straightConnector1">
            <a:avLst/>
          </a:prstGeom>
          <a:noFill/>
          <a:ln cap="flat" cmpd="sng" w="38100">
            <a:solidFill>
              <a:srgbClr val="009CC7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13" name="Google Shape;613;p31"/>
          <p:cNvSpPr txBox="1"/>
          <p:nvPr/>
        </p:nvSpPr>
        <p:spPr>
          <a:xfrm>
            <a:off x="8409313" y="3601450"/>
            <a:ext cx="915600" cy="2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000">
                <a:solidFill>
                  <a:srgbClr val="238A35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Build</a:t>
            </a:r>
            <a:endParaRPr b="1" sz="2000">
              <a:solidFill>
                <a:srgbClr val="238A35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4" name="Google Shape;614;p31"/>
          <p:cNvSpPr txBox="1"/>
          <p:nvPr/>
        </p:nvSpPr>
        <p:spPr>
          <a:xfrm>
            <a:off x="5372238" y="2574238"/>
            <a:ext cx="997800" cy="33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9C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000">
                <a:solidFill>
                  <a:srgbClr val="009CC7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Run</a:t>
            </a:r>
            <a:endParaRPr b="1" sz="2000">
              <a:solidFill>
                <a:srgbClr val="009CC7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15" name="Google Shape;615;p31"/>
          <p:cNvGrpSpPr/>
          <p:nvPr/>
        </p:nvGrpSpPr>
        <p:grpSpPr>
          <a:xfrm>
            <a:off x="867400" y="3477450"/>
            <a:ext cx="1274100" cy="1595500"/>
            <a:chOff x="543813" y="3411825"/>
            <a:chExt cx="1274100" cy="1595500"/>
          </a:xfrm>
        </p:grpSpPr>
        <p:pic>
          <p:nvPicPr>
            <p:cNvPr id="616" name="Google Shape;616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0875" y="3411825"/>
              <a:ext cx="1260000" cy="12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1"/>
            <p:cNvSpPr txBox="1"/>
            <p:nvPr/>
          </p:nvSpPr>
          <p:spPr>
            <a:xfrm>
              <a:off x="543813" y="4642225"/>
              <a:ext cx="1274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Client</a:t>
              </a:r>
              <a:endParaRPr b="1" sz="2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cxnSp>
        <p:nvCxnSpPr>
          <p:cNvPr id="618" name="Google Shape;618;p31"/>
          <p:cNvCxnSpPr/>
          <p:nvPr/>
        </p:nvCxnSpPr>
        <p:spPr>
          <a:xfrm rot="10800000">
            <a:off x="2313288" y="4208038"/>
            <a:ext cx="2160000" cy="3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19" name="Google Shape;619;p31"/>
          <p:cNvSpPr txBox="1"/>
          <p:nvPr/>
        </p:nvSpPr>
        <p:spPr>
          <a:xfrm>
            <a:off x="2249363" y="3477450"/>
            <a:ext cx="1430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도메인을 통한 접근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20" name="Google Shape;620;p31"/>
          <p:cNvGrpSpPr/>
          <p:nvPr/>
        </p:nvGrpSpPr>
        <p:grpSpPr>
          <a:xfrm>
            <a:off x="4506300" y="3697925"/>
            <a:ext cx="915600" cy="830913"/>
            <a:chOff x="4549475" y="3712163"/>
            <a:chExt cx="915600" cy="830913"/>
          </a:xfrm>
        </p:grpSpPr>
        <p:pic>
          <p:nvPicPr>
            <p:cNvPr id="621" name="Google Shape;621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50075" y="3712163"/>
              <a:ext cx="914401" cy="758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31"/>
            <p:cNvSpPr txBox="1"/>
            <p:nvPr/>
          </p:nvSpPr>
          <p:spPr>
            <a:xfrm>
              <a:off x="4549475" y="4286275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Project</a:t>
              </a:r>
              <a:endParaRPr b="1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23" name="Google Shape;623;p31"/>
          <p:cNvGrpSpPr/>
          <p:nvPr/>
        </p:nvGrpSpPr>
        <p:grpSpPr>
          <a:xfrm>
            <a:off x="6277250" y="4611925"/>
            <a:ext cx="915600" cy="796800"/>
            <a:chOff x="9862675" y="2813400"/>
            <a:chExt cx="915600" cy="796800"/>
          </a:xfrm>
        </p:grpSpPr>
        <p:pic>
          <p:nvPicPr>
            <p:cNvPr id="624" name="Google Shape;624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0050475" y="28134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Google Shape;625;p31"/>
            <p:cNvSpPr txBox="1"/>
            <p:nvPr/>
          </p:nvSpPr>
          <p:spPr>
            <a:xfrm>
              <a:off x="9862675" y="3353400"/>
              <a:ext cx="9156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Nginx</a:t>
              </a:r>
              <a:endParaRPr b="1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cxnSp>
        <p:nvCxnSpPr>
          <p:cNvPr id="626" name="Google Shape;626;p31"/>
          <p:cNvCxnSpPr/>
          <p:nvPr/>
        </p:nvCxnSpPr>
        <p:spPr>
          <a:xfrm>
            <a:off x="5454900" y="4955925"/>
            <a:ext cx="832500" cy="600"/>
          </a:xfrm>
          <a:prstGeom prst="straightConnector1">
            <a:avLst/>
          </a:prstGeom>
          <a:noFill/>
          <a:ln cap="flat" cmpd="sng" w="38100">
            <a:solidFill>
              <a:srgbClr val="009CC7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627" name="Google Shape;627;p31"/>
          <p:cNvGrpSpPr/>
          <p:nvPr/>
        </p:nvGrpSpPr>
        <p:grpSpPr>
          <a:xfrm>
            <a:off x="4370225" y="2477425"/>
            <a:ext cx="7202700" cy="2303951"/>
            <a:chOff x="4370225" y="2477425"/>
            <a:chExt cx="7202700" cy="2303951"/>
          </a:xfrm>
        </p:grpSpPr>
        <p:sp>
          <p:nvSpPr>
            <p:cNvPr id="628" name="Google Shape;628;p31"/>
            <p:cNvSpPr/>
            <p:nvPr/>
          </p:nvSpPr>
          <p:spPr>
            <a:xfrm>
              <a:off x="4370225" y="3262176"/>
              <a:ext cx="7202700" cy="1519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 txBox="1"/>
            <p:nvPr/>
          </p:nvSpPr>
          <p:spPr>
            <a:xfrm>
              <a:off x="6639792" y="2477425"/>
              <a:ext cx="3348900" cy="648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000">
                  <a:solidFill>
                    <a:srgbClr val="FF0000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브랜치에 push 이벤트가 발생할 경우 실행</a:t>
              </a:r>
              <a:endParaRPr b="1" sz="2000">
                <a:solidFill>
                  <a:srgbClr val="FF0000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2"/>
          <p:cNvSpPr/>
          <p:nvPr/>
        </p:nvSpPr>
        <p:spPr>
          <a:xfrm>
            <a:off x="4306475" y="1734763"/>
            <a:ext cx="6654000" cy="3600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2"/>
          <p:cNvSpPr txBox="1"/>
          <p:nvPr/>
        </p:nvSpPr>
        <p:spPr>
          <a:xfrm>
            <a:off x="5403825" y="1522938"/>
            <a:ext cx="1107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VPC</a:t>
            </a:r>
            <a:endParaRPr b="1" sz="30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6" name="Google Shape;636;p32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p32"/>
          <p:cNvSpPr/>
          <p:nvPr/>
        </p:nvSpPr>
        <p:spPr>
          <a:xfrm>
            <a:off x="324063" y="469150"/>
            <a:ext cx="2970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06. 클라우드 활용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9" name="Google Shape;639;p32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640" name="Google Shape;640;p32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641" name="Google Shape;64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642" name="Google Shape;642;p32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643" name="Google Shape;643;p32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5" name="Google Shape;645;p32"/>
          <p:cNvGrpSpPr/>
          <p:nvPr/>
        </p:nvGrpSpPr>
        <p:grpSpPr>
          <a:xfrm>
            <a:off x="7387325" y="3484725"/>
            <a:ext cx="1107000" cy="1321513"/>
            <a:chOff x="9064875" y="1711013"/>
            <a:chExt cx="1107000" cy="1321513"/>
          </a:xfrm>
        </p:grpSpPr>
        <p:pic>
          <p:nvPicPr>
            <p:cNvPr id="646" name="Google Shape;64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68363" y="1711013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32"/>
            <p:cNvSpPr txBox="1"/>
            <p:nvPr/>
          </p:nvSpPr>
          <p:spPr>
            <a:xfrm>
              <a:off x="9064875" y="2611025"/>
              <a:ext cx="1107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서버 1</a:t>
              </a:r>
              <a:endParaRPr b="1" sz="2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48" name="Google Shape;648;p32"/>
          <p:cNvGrpSpPr/>
          <p:nvPr/>
        </p:nvGrpSpPr>
        <p:grpSpPr>
          <a:xfrm>
            <a:off x="3046425" y="1939323"/>
            <a:ext cx="2357400" cy="1151939"/>
            <a:chOff x="630375" y="2207286"/>
            <a:chExt cx="2357400" cy="1151939"/>
          </a:xfrm>
        </p:grpSpPr>
        <p:grpSp>
          <p:nvGrpSpPr>
            <p:cNvPr id="649" name="Google Shape;649;p32"/>
            <p:cNvGrpSpPr/>
            <p:nvPr/>
          </p:nvGrpSpPr>
          <p:grpSpPr>
            <a:xfrm>
              <a:off x="1350416" y="2207286"/>
              <a:ext cx="900010" cy="882016"/>
              <a:chOff x="1163650" y="2951850"/>
              <a:chExt cx="566650" cy="554100"/>
            </a:xfrm>
          </p:grpSpPr>
          <p:sp>
            <p:nvSpPr>
              <p:cNvPr id="650" name="Google Shape;650;p32"/>
              <p:cNvSpPr/>
              <p:nvPr/>
            </p:nvSpPr>
            <p:spPr>
              <a:xfrm>
                <a:off x="1163650" y="2951850"/>
                <a:ext cx="566400" cy="5541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51" name="Google Shape;651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90300" y="2965800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2" name="Google Shape;652;p32"/>
            <p:cNvSpPr txBox="1"/>
            <p:nvPr/>
          </p:nvSpPr>
          <p:spPr>
            <a:xfrm>
              <a:off x="630375" y="2994125"/>
              <a:ext cx="2357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0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Internet Gateway</a:t>
              </a:r>
              <a:endParaRPr b="1" sz="20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53" name="Google Shape;653;p32"/>
          <p:cNvGrpSpPr/>
          <p:nvPr/>
        </p:nvGrpSpPr>
        <p:grpSpPr>
          <a:xfrm>
            <a:off x="5474825" y="2054850"/>
            <a:ext cx="849600" cy="693000"/>
            <a:chOff x="3637500" y="1818300"/>
            <a:chExt cx="849600" cy="693000"/>
          </a:xfrm>
        </p:grpSpPr>
        <p:pic>
          <p:nvPicPr>
            <p:cNvPr id="654" name="Google Shape;654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2288" y="18183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32"/>
            <p:cNvSpPr txBox="1"/>
            <p:nvPr/>
          </p:nvSpPr>
          <p:spPr>
            <a:xfrm>
              <a:off x="3637500" y="2327700"/>
              <a:ext cx="8496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Router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656" name="Google Shape;656;p32"/>
          <p:cNvGrpSpPr/>
          <p:nvPr/>
        </p:nvGrpSpPr>
        <p:grpSpPr>
          <a:xfrm>
            <a:off x="9183850" y="3484738"/>
            <a:ext cx="1107000" cy="1321500"/>
            <a:chOff x="10474875" y="1672625"/>
            <a:chExt cx="1107000" cy="1321500"/>
          </a:xfrm>
        </p:grpSpPr>
        <p:pic>
          <p:nvPicPr>
            <p:cNvPr id="657" name="Google Shape;65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61038" y="1672625"/>
              <a:ext cx="900000" cy="9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32"/>
            <p:cNvSpPr txBox="1"/>
            <p:nvPr/>
          </p:nvSpPr>
          <p:spPr>
            <a:xfrm>
              <a:off x="10474875" y="2572625"/>
              <a:ext cx="1107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서버 2</a:t>
              </a:r>
              <a:endParaRPr b="1" sz="2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659" name="Google Shape;659;p32"/>
          <p:cNvSpPr/>
          <p:nvPr/>
        </p:nvSpPr>
        <p:spPr>
          <a:xfrm>
            <a:off x="1231525" y="1939313"/>
            <a:ext cx="7202700" cy="11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0" name="Google Shape;660;p32"/>
          <p:cNvCxnSpPr/>
          <p:nvPr/>
        </p:nvCxnSpPr>
        <p:spPr>
          <a:xfrm flipH="1" rot="10800000">
            <a:off x="4720313" y="2340613"/>
            <a:ext cx="8070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32"/>
          <p:cNvCxnSpPr/>
          <p:nvPr/>
        </p:nvCxnSpPr>
        <p:spPr>
          <a:xfrm flipH="1" rot="10800000">
            <a:off x="6384413" y="2331613"/>
            <a:ext cx="1980000" cy="1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32"/>
          <p:cNvCxnSpPr>
            <a:stCxn id="663" idx="2"/>
          </p:cNvCxnSpPr>
          <p:nvPr/>
        </p:nvCxnSpPr>
        <p:spPr>
          <a:xfrm flipH="1" rot="-5400000">
            <a:off x="9074825" y="2564363"/>
            <a:ext cx="345300" cy="905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32"/>
          <p:cNvCxnSpPr/>
          <p:nvPr/>
        </p:nvCxnSpPr>
        <p:spPr>
          <a:xfrm rot="10800000">
            <a:off x="7933325" y="3182350"/>
            <a:ext cx="937500" cy="7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2"/>
          <p:cNvCxnSpPr/>
          <p:nvPr/>
        </p:nvCxnSpPr>
        <p:spPr>
          <a:xfrm>
            <a:off x="9700325" y="3174738"/>
            <a:ext cx="2400" cy="25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32"/>
          <p:cNvCxnSpPr/>
          <p:nvPr/>
        </p:nvCxnSpPr>
        <p:spPr>
          <a:xfrm>
            <a:off x="7939625" y="3174738"/>
            <a:ext cx="2400" cy="25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32"/>
          <p:cNvSpPr txBox="1"/>
          <p:nvPr/>
        </p:nvSpPr>
        <p:spPr>
          <a:xfrm>
            <a:off x="1231525" y="2135263"/>
            <a:ext cx="14724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0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https 통신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68" name="Google Shape;668;p32"/>
          <p:cNvCxnSpPr/>
          <p:nvPr/>
        </p:nvCxnSpPr>
        <p:spPr>
          <a:xfrm flipH="1" rot="10800000">
            <a:off x="2703913" y="2340163"/>
            <a:ext cx="1016400" cy="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69" name="Google Shape;669;p32"/>
          <p:cNvGrpSpPr/>
          <p:nvPr/>
        </p:nvGrpSpPr>
        <p:grpSpPr>
          <a:xfrm>
            <a:off x="8112425" y="2110563"/>
            <a:ext cx="1364400" cy="734000"/>
            <a:chOff x="3063800" y="2771625"/>
            <a:chExt cx="1364400" cy="734000"/>
          </a:xfrm>
        </p:grpSpPr>
        <p:pic>
          <p:nvPicPr>
            <p:cNvPr id="670" name="Google Shape;67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76000" y="277162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32"/>
            <p:cNvSpPr txBox="1"/>
            <p:nvPr/>
          </p:nvSpPr>
          <p:spPr>
            <a:xfrm>
              <a:off x="3063800" y="3322025"/>
              <a:ext cx="1364400" cy="1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3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Load-balancer</a:t>
              </a:r>
              <a:endParaRPr b="1" sz="13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pic>
        <p:nvPicPr>
          <p:cNvPr id="671" name="Google Shape;67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7800" y="3091313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2"/>
          <p:cNvSpPr txBox="1"/>
          <p:nvPr/>
        </p:nvSpPr>
        <p:spPr>
          <a:xfrm>
            <a:off x="4306475" y="3811313"/>
            <a:ext cx="2720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공개 키를 이용한 통신 암호화</a:t>
            </a:r>
            <a:endParaRPr b="1" sz="2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73" name="Google Shape;673;p32"/>
          <p:cNvPicPr preferRelativeResize="0"/>
          <p:nvPr/>
        </p:nvPicPr>
        <p:blipFill rotWithShape="1">
          <a:blip r:embed="rId9">
            <a:alphaModFix/>
          </a:blip>
          <a:srcRect b="22900" l="0" r="0" t="26868"/>
          <a:stretch/>
        </p:blipFill>
        <p:spPr>
          <a:xfrm>
            <a:off x="4482100" y="3091325"/>
            <a:ext cx="1433647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 txBox="1"/>
          <p:nvPr/>
        </p:nvSpPr>
        <p:spPr>
          <a:xfrm>
            <a:off x="1174750" y="1395975"/>
            <a:ext cx="23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88888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9" name="Google Shape;679;p33"/>
          <p:cNvSpPr txBox="1"/>
          <p:nvPr/>
        </p:nvSpPr>
        <p:spPr>
          <a:xfrm>
            <a:off x="1174750" y="887850"/>
            <a:ext cx="43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기능</a:t>
            </a:r>
            <a:endParaRPr b="1" sz="3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680" name="Google Shape;680;p33"/>
          <p:cNvCxnSpPr/>
          <p:nvPr/>
        </p:nvCxnSpPr>
        <p:spPr>
          <a:xfrm>
            <a:off x="1174748" y="1503444"/>
            <a:ext cx="1864200" cy="0"/>
          </a:xfrm>
          <a:prstGeom prst="straightConnector1">
            <a:avLst/>
          </a:prstGeom>
          <a:noFill/>
          <a:ln cap="flat" cmpd="sng" w="22225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1" name="Google Shape;681;p33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2" name="Google Shape;682;p33"/>
          <p:cNvSpPr txBox="1"/>
          <p:nvPr/>
        </p:nvSpPr>
        <p:spPr>
          <a:xfrm>
            <a:off x="9085900" y="4092000"/>
            <a:ext cx="239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15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3" name="Google Shape;683;p33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4"/>
          <p:cNvSpPr/>
          <p:nvPr/>
        </p:nvSpPr>
        <p:spPr>
          <a:xfrm>
            <a:off x="2294938" y="2144825"/>
            <a:ext cx="7378800" cy="40839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34"/>
          <p:cNvCxnSpPr/>
          <p:nvPr/>
        </p:nvCxnSpPr>
        <p:spPr>
          <a:xfrm rot="10800000">
            <a:off x="3403500" y="8028467"/>
            <a:ext cx="87885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90" name="Google Shape;690;p34"/>
          <p:cNvSpPr/>
          <p:nvPr/>
        </p:nvSpPr>
        <p:spPr>
          <a:xfrm rot="8100000">
            <a:off x="7733220" y="1280633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4"/>
          <p:cNvSpPr/>
          <p:nvPr/>
        </p:nvSpPr>
        <p:spPr>
          <a:xfrm>
            <a:off x="7802236" y="1349595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4"/>
          <p:cNvSpPr/>
          <p:nvPr/>
        </p:nvSpPr>
        <p:spPr>
          <a:xfrm rot="8100000">
            <a:off x="5660628" y="1230133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4"/>
          <p:cNvSpPr/>
          <p:nvPr/>
        </p:nvSpPr>
        <p:spPr>
          <a:xfrm>
            <a:off x="5729644" y="1299095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4"/>
          <p:cNvSpPr/>
          <p:nvPr/>
        </p:nvSpPr>
        <p:spPr>
          <a:xfrm rot="8100000">
            <a:off x="3588021" y="5268393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4"/>
          <p:cNvSpPr/>
          <p:nvPr/>
        </p:nvSpPr>
        <p:spPr>
          <a:xfrm>
            <a:off x="3657014" y="5340463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4"/>
          <p:cNvSpPr/>
          <p:nvPr/>
        </p:nvSpPr>
        <p:spPr>
          <a:xfrm rot="8100000">
            <a:off x="5660615" y="5314381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4"/>
          <p:cNvSpPr/>
          <p:nvPr/>
        </p:nvSpPr>
        <p:spPr>
          <a:xfrm>
            <a:off x="5729572" y="5386451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4"/>
          <p:cNvSpPr/>
          <p:nvPr/>
        </p:nvSpPr>
        <p:spPr>
          <a:xfrm rot="8100000">
            <a:off x="7733236" y="5268393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4"/>
          <p:cNvSpPr/>
          <p:nvPr/>
        </p:nvSpPr>
        <p:spPr>
          <a:xfrm>
            <a:off x="7802252" y="5337355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4"/>
          <p:cNvSpPr/>
          <p:nvPr/>
        </p:nvSpPr>
        <p:spPr>
          <a:xfrm rot="8100000">
            <a:off x="9068945" y="2247426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4"/>
          <p:cNvSpPr/>
          <p:nvPr/>
        </p:nvSpPr>
        <p:spPr>
          <a:xfrm>
            <a:off x="9138839" y="2316396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4"/>
          <p:cNvSpPr txBox="1"/>
          <p:nvPr/>
        </p:nvSpPr>
        <p:spPr>
          <a:xfrm>
            <a:off x="5219575" y="2273600"/>
            <a:ext cx="1628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6BA2F4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6BA2F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3" name="Google Shape;703;p34"/>
          <p:cNvSpPr txBox="1"/>
          <p:nvPr/>
        </p:nvSpPr>
        <p:spPr>
          <a:xfrm>
            <a:off x="2371977" y="-55462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BA2F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4" name="Google Shape;704;p34"/>
          <p:cNvSpPr txBox="1"/>
          <p:nvPr/>
        </p:nvSpPr>
        <p:spPr>
          <a:xfrm>
            <a:off x="8654209" y="3202850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2371EE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2371E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5" name="Google Shape;705;p34"/>
          <p:cNvSpPr txBox="1"/>
          <p:nvPr/>
        </p:nvSpPr>
        <p:spPr>
          <a:xfrm>
            <a:off x="8977275" y="519142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소켓</a:t>
            </a:r>
            <a:endParaRPr b="1" sz="900">
              <a:solidFill>
                <a:schemeClr val="accent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6" name="Google Shape;706;p34"/>
          <p:cNvSpPr txBox="1"/>
          <p:nvPr/>
        </p:nvSpPr>
        <p:spPr>
          <a:xfrm>
            <a:off x="7567500" y="6225400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41836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04183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7" name="Google Shape;707;p34"/>
          <p:cNvSpPr txBox="1"/>
          <p:nvPr/>
        </p:nvSpPr>
        <p:spPr>
          <a:xfrm>
            <a:off x="5556088" y="6301600"/>
            <a:ext cx="85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1646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00164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3393176" y="622872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41836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04183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9" name="Google Shape;709;p34"/>
          <p:cNvSpPr txBox="1"/>
          <p:nvPr/>
        </p:nvSpPr>
        <p:spPr>
          <a:xfrm>
            <a:off x="7538377" y="2250000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6BA2F4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6BA2F4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0" name="Google Shape;710;p34"/>
          <p:cNvSpPr/>
          <p:nvPr/>
        </p:nvSpPr>
        <p:spPr>
          <a:xfrm rot="8100000">
            <a:off x="9111367" y="4235205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4"/>
          <p:cNvSpPr/>
          <p:nvPr/>
        </p:nvSpPr>
        <p:spPr>
          <a:xfrm>
            <a:off x="9178494" y="4302709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4"/>
          <p:cNvSpPr/>
          <p:nvPr/>
        </p:nvSpPr>
        <p:spPr>
          <a:xfrm rot="8100000">
            <a:off x="2213315" y="4235206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0724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4"/>
          <p:cNvSpPr/>
          <p:nvPr/>
        </p:nvSpPr>
        <p:spPr>
          <a:xfrm>
            <a:off x="2282308" y="4307276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4"/>
          <p:cNvSpPr/>
          <p:nvPr/>
        </p:nvSpPr>
        <p:spPr>
          <a:xfrm rot="8100000">
            <a:off x="3588025" y="1287118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0418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4"/>
          <p:cNvSpPr/>
          <p:nvPr/>
        </p:nvSpPr>
        <p:spPr>
          <a:xfrm>
            <a:off x="3657018" y="1359188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4"/>
          <p:cNvSpPr txBox="1"/>
          <p:nvPr/>
        </p:nvSpPr>
        <p:spPr>
          <a:xfrm>
            <a:off x="2018465" y="519142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41836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04183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7" name="Google Shape;717;p34"/>
          <p:cNvSpPr txBox="1"/>
          <p:nvPr/>
        </p:nvSpPr>
        <p:spPr>
          <a:xfrm>
            <a:off x="2060880" y="3217650"/>
            <a:ext cx="1089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41836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04183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8" name="Google Shape;718;p34"/>
          <p:cNvSpPr txBox="1"/>
          <p:nvPr/>
        </p:nvSpPr>
        <p:spPr>
          <a:xfrm>
            <a:off x="3393176" y="2250000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41836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04183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9" name="Google Shape;719;p34"/>
          <p:cNvSpPr/>
          <p:nvPr/>
        </p:nvSpPr>
        <p:spPr>
          <a:xfrm>
            <a:off x="5934393" y="209296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4"/>
          <p:cNvSpPr/>
          <p:nvPr/>
        </p:nvSpPr>
        <p:spPr>
          <a:xfrm>
            <a:off x="8006976" y="2138359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4"/>
          <p:cNvSpPr/>
          <p:nvPr/>
        </p:nvSpPr>
        <p:spPr>
          <a:xfrm>
            <a:off x="3861776" y="2138359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4"/>
          <p:cNvSpPr/>
          <p:nvPr/>
        </p:nvSpPr>
        <p:spPr>
          <a:xfrm>
            <a:off x="5934393" y="6172102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4"/>
          <p:cNvSpPr/>
          <p:nvPr/>
        </p:nvSpPr>
        <p:spPr>
          <a:xfrm>
            <a:off x="8006976" y="6126094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4"/>
          <p:cNvSpPr/>
          <p:nvPr/>
        </p:nvSpPr>
        <p:spPr>
          <a:xfrm rot="8100000">
            <a:off x="2255725" y="2246643"/>
            <a:ext cx="647427" cy="647427"/>
          </a:xfrm>
          <a:prstGeom prst="teardrop">
            <a:avLst>
              <a:gd fmla="val 100000" name="adj"/>
            </a:avLst>
          </a:prstGeom>
          <a:solidFill>
            <a:srgbClr val="0418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4"/>
          <p:cNvSpPr/>
          <p:nvPr/>
        </p:nvSpPr>
        <p:spPr>
          <a:xfrm>
            <a:off x="2324717" y="2318713"/>
            <a:ext cx="509700" cy="5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4"/>
          <p:cNvSpPr/>
          <p:nvPr/>
        </p:nvSpPr>
        <p:spPr>
          <a:xfrm>
            <a:off x="3861776" y="6126094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4"/>
          <p:cNvSpPr/>
          <p:nvPr/>
        </p:nvSpPr>
        <p:spPr>
          <a:xfrm>
            <a:off x="2529481" y="3104359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4"/>
          <p:cNvSpPr/>
          <p:nvPr/>
        </p:nvSpPr>
        <p:spPr>
          <a:xfrm>
            <a:off x="2487064" y="5092135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4"/>
          <p:cNvSpPr/>
          <p:nvPr/>
        </p:nvSpPr>
        <p:spPr>
          <a:xfrm>
            <a:off x="9342705" y="310514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4"/>
          <p:cNvSpPr/>
          <p:nvPr/>
        </p:nvSpPr>
        <p:spPr>
          <a:xfrm>
            <a:off x="9385122" y="5092923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4"/>
          <p:cNvSpPr/>
          <p:nvPr/>
        </p:nvSpPr>
        <p:spPr>
          <a:xfrm>
            <a:off x="0" y="-6708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2" name="Google Shape;732;p34"/>
          <p:cNvSpPr/>
          <p:nvPr/>
        </p:nvSpPr>
        <p:spPr>
          <a:xfrm>
            <a:off x="324075" y="691042"/>
            <a:ext cx="24426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4"/>
          <p:cNvSpPr txBox="1"/>
          <p:nvPr/>
        </p:nvSpPr>
        <p:spPr>
          <a:xfrm>
            <a:off x="532425" y="749692"/>
            <a:ext cx="200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</a:t>
            </a: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주요기능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4" name="Google Shape;734;p34"/>
          <p:cNvSpPr txBox="1"/>
          <p:nvPr/>
        </p:nvSpPr>
        <p:spPr>
          <a:xfrm>
            <a:off x="9663481" y="607567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5" name="Google Shape;735;p34"/>
          <p:cNvSpPr/>
          <p:nvPr/>
        </p:nvSpPr>
        <p:spPr>
          <a:xfrm>
            <a:off x="2369750" y="4394725"/>
            <a:ext cx="334800" cy="334800"/>
          </a:xfrm>
          <a:prstGeom prst="sun">
            <a:avLst>
              <a:gd fmla="val 25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325" y="5424700"/>
            <a:ext cx="334801" cy="3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375" y="2401150"/>
            <a:ext cx="338400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0675" y="1462850"/>
            <a:ext cx="30240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949" y="1395451"/>
            <a:ext cx="298801" cy="2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5624" y="1464650"/>
            <a:ext cx="298801" cy="2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33113" y="2410425"/>
            <a:ext cx="320401" cy="3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87475" y="4414525"/>
            <a:ext cx="295200" cy="2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38525" y="5495500"/>
            <a:ext cx="291601" cy="2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99050" y="5434600"/>
            <a:ext cx="302400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50" y="1195600"/>
            <a:ext cx="9414776" cy="5341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35"/>
          <p:cNvGrpSpPr/>
          <p:nvPr/>
        </p:nvGrpSpPr>
        <p:grpSpPr>
          <a:xfrm>
            <a:off x="11204660" y="5879123"/>
            <a:ext cx="978868" cy="978868"/>
            <a:chOff x="3338196" y="2917238"/>
            <a:chExt cx="915600" cy="915600"/>
          </a:xfrm>
        </p:grpSpPr>
        <p:pic>
          <p:nvPicPr>
            <p:cNvPr id="752" name="Google Shape;75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753" name="Google Shape;753;p35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754" name="Google Shape;754;p35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6" name="Google Shape;756;p35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35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58" name="Google Shape;758;p35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59" name="Google Shape;759;p35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5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5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5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35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35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35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5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7" name="Google Shape;767;p35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8" name="Google Shape;768;p35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9" name="Google Shape;769;p35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0" name="Google Shape;770;p35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1" name="Google Shape;771;p35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2" name="Google Shape;772;p35"/>
          <p:cNvSpPr txBox="1"/>
          <p:nvPr/>
        </p:nvSpPr>
        <p:spPr>
          <a:xfrm>
            <a:off x="7401376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3" name="Google Shape;773;p35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4" name="Google Shape;774;p35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5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5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5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8" name="Google Shape;778;p35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79" name="Google Shape;779;p35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0" name="Google Shape;780;p35"/>
          <p:cNvSpPr/>
          <p:nvPr/>
        </p:nvSpPr>
        <p:spPr>
          <a:xfrm>
            <a:off x="324075" y="697750"/>
            <a:ext cx="42567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5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로그인/회원가입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82" name="Google Shape;782;p35"/>
          <p:cNvSpPr txBox="1"/>
          <p:nvPr/>
        </p:nvSpPr>
        <p:spPr>
          <a:xfrm>
            <a:off x="4914100" y="1050350"/>
            <a:ext cx="3054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이전 프로젝트에 적용했었던 방식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6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36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790" name="Google Shape;790;p36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91" name="Google Shape;791;p36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6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6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6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36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6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36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99" name="Google Shape;799;p36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0" name="Google Shape;800;p36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1" name="Google Shape;801;p36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2" name="Google Shape;802;p36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3" name="Google Shape;803;p36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4" name="Google Shape;804;p36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5" name="Google Shape;805;p36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06" name="Google Shape;806;p36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6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6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0" name="Google Shape;810;p36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11" name="Google Shape;811;p36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812" name="Google Shape;812;p36"/>
          <p:cNvGrpSpPr/>
          <p:nvPr/>
        </p:nvGrpSpPr>
        <p:grpSpPr>
          <a:xfrm>
            <a:off x="11204660" y="5879123"/>
            <a:ext cx="978868" cy="978868"/>
            <a:chOff x="3338196" y="2917238"/>
            <a:chExt cx="915600" cy="915600"/>
          </a:xfrm>
        </p:grpSpPr>
        <p:pic>
          <p:nvPicPr>
            <p:cNvPr id="813" name="Google Shape;813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14" name="Google Shape;814;p36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815" name="Google Shape;815;p36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17" name="Google Shape;8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25" y="1244575"/>
            <a:ext cx="9591576" cy="52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6"/>
          <p:cNvSpPr/>
          <p:nvPr/>
        </p:nvSpPr>
        <p:spPr>
          <a:xfrm>
            <a:off x="324075" y="697750"/>
            <a:ext cx="42567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6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로그인/회원가입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20" name="Google Shape;820;p36"/>
          <p:cNvSpPr txBox="1"/>
          <p:nvPr/>
        </p:nvSpPr>
        <p:spPr>
          <a:xfrm>
            <a:off x="5142700" y="1050350"/>
            <a:ext cx="2237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</a:t>
            </a:r>
            <a:r>
              <a:rPr lang="ko-KR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프로젝트에 적용한 방식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-10200" y="0"/>
            <a:ext cx="12212400" cy="2865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700" y="73375"/>
            <a:ext cx="2414587" cy="24145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3487688" y="2432325"/>
            <a:ext cx="5274000" cy="8568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4753098" y="2487975"/>
            <a:ext cx="2743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목 차</a:t>
            </a:r>
            <a:endParaRPr sz="4000">
              <a:solidFill>
                <a:schemeClr val="lt1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393881" y="3444139"/>
            <a:ext cx="2022000" cy="268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168886" y="3437128"/>
            <a:ext cx="2022000" cy="268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9006378" y="3444139"/>
            <a:ext cx="2022000" cy="268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9859131" y="3791065"/>
            <a:ext cx="381336" cy="384993"/>
            <a:chOff x="1989210" y="3676183"/>
            <a:chExt cx="381336" cy="384993"/>
          </a:xfrm>
        </p:grpSpPr>
        <p:sp>
          <p:nvSpPr>
            <p:cNvPr id="130" name="Google Shape;130;p19"/>
            <p:cNvSpPr/>
            <p:nvPr/>
          </p:nvSpPr>
          <p:spPr>
            <a:xfrm>
              <a:off x="1991286" y="3873577"/>
              <a:ext cx="187764" cy="187599"/>
            </a:xfrm>
            <a:custGeom>
              <a:rect b="b" l="l" r="r" t="t"/>
              <a:pathLst>
                <a:path extrusionOk="0" h="187599" w="187764">
                  <a:moveTo>
                    <a:pt x="64913" y="187600"/>
                  </a:moveTo>
                  <a:cubicBezTo>
                    <a:pt x="57397" y="187600"/>
                    <a:pt x="49826" y="186282"/>
                    <a:pt x="42544" y="183573"/>
                  </a:cubicBezTo>
                  <a:lnTo>
                    <a:pt x="33768" y="180306"/>
                  </a:lnTo>
                  <a:lnTo>
                    <a:pt x="73434" y="140029"/>
                  </a:lnTo>
                  <a:lnTo>
                    <a:pt x="67806" y="118704"/>
                  </a:lnTo>
                  <a:lnTo>
                    <a:pt x="46993" y="113035"/>
                  </a:lnTo>
                  <a:lnTo>
                    <a:pt x="7209" y="153447"/>
                  </a:lnTo>
                  <a:lnTo>
                    <a:pt x="3943" y="144387"/>
                  </a:lnTo>
                  <a:cubicBezTo>
                    <a:pt x="-4723" y="120358"/>
                    <a:pt x="1167" y="93174"/>
                    <a:pt x="18942" y="75128"/>
                  </a:cubicBezTo>
                  <a:cubicBezTo>
                    <a:pt x="35031" y="58781"/>
                    <a:pt x="58209" y="52251"/>
                    <a:pt x="80210" y="57632"/>
                  </a:cubicBezTo>
                  <a:lnTo>
                    <a:pt x="136949" y="0"/>
                  </a:lnTo>
                  <a:lnTo>
                    <a:pt x="145593" y="8509"/>
                  </a:lnTo>
                  <a:lnTo>
                    <a:pt x="83772" y="71293"/>
                  </a:lnTo>
                  <a:lnTo>
                    <a:pt x="80256" y="70216"/>
                  </a:lnTo>
                  <a:cubicBezTo>
                    <a:pt x="61544" y="64486"/>
                    <a:pt x="41368" y="69624"/>
                    <a:pt x="27581" y="83634"/>
                  </a:cubicBezTo>
                  <a:cubicBezTo>
                    <a:pt x="15432" y="95969"/>
                    <a:pt x="10088" y="113540"/>
                    <a:pt x="12816" y="130465"/>
                  </a:cubicBezTo>
                  <a:lnTo>
                    <a:pt x="43329" y="99473"/>
                  </a:lnTo>
                  <a:lnTo>
                    <a:pt x="77747" y="108845"/>
                  </a:lnTo>
                  <a:lnTo>
                    <a:pt x="86924" y="143620"/>
                  </a:lnTo>
                  <a:lnTo>
                    <a:pt x="56266" y="174751"/>
                  </a:lnTo>
                  <a:cubicBezTo>
                    <a:pt x="72887" y="177557"/>
                    <a:pt x="90181" y="172143"/>
                    <a:pt x="102314" y="159814"/>
                  </a:cubicBezTo>
                  <a:cubicBezTo>
                    <a:pt x="116150" y="145756"/>
                    <a:pt x="121227" y="125171"/>
                    <a:pt x="115567" y="106105"/>
                  </a:cubicBezTo>
                  <a:lnTo>
                    <a:pt x="114547" y="102670"/>
                  </a:lnTo>
                  <a:lnTo>
                    <a:pt x="179121" y="37089"/>
                  </a:lnTo>
                  <a:lnTo>
                    <a:pt x="187765" y="45598"/>
                  </a:lnTo>
                  <a:lnTo>
                    <a:pt x="128136" y="106162"/>
                  </a:lnTo>
                  <a:cubicBezTo>
                    <a:pt x="133463" y="128449"/>
                    <a:pt x="127044" y="151973"/>
                    <a:pt x="110962" y="168320"/>
                  </a:cubicBezTo>
                  <a:cubicBezTo>
                    <a:pt x="98606" y="180872"/>
                    <a:pt x="81904" y="187600"/>
                    <a:pt x="64913" y="187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2178254" y="3676183"/>
              <a:ext cx="192292" cy="201276"/>
            </a:xfrm>
            <a:custGeom>
              <a:rect b="b" l="l" r="r" t="t"/>
              <a:pathLst>
                <a:path extrusionOk="0" h="201276" w="192292">
                  <a:moveTo>
                    <a:pt x="41880" y="201277"/>
                  </a:moveTo>
                  <a:lnTo>
                    <a:pt x="33233" y="192768"/>
                  </a:lnTo>
                  <a:lnTo>
                    <a:pt x="108523" y="116296"/>
                  </a:lnTo>
                  <a:lnTo>
                    <a:pt x="112039" y="117373"/>
                  </a:lnTo>
                  <a:cubicBezTo>
                    <a:pt x="130738" y="123096"/>
                    <a:pt x="150920" y="117962"/>
                    <a:pt x="164714" y="103958"/>
                  </a:cubicBezTo>
                  <a:cubicBezTo>
                    <a:pt x="176856" y="91623"/>
                    <a:pt x="182204" y="74052"/>
                    <a:pt x="179485" y="57127"/>
                  </a:cubicBezTo>
                  <a:lnTo>
                    <a:pt x="148968" y="88119"/>
                  </a:lnTo>
                  <a:lnTo>
                    <a:pt x="114550" y="78750"/>
                  </a:lnTo>
                  <a:lnTo>
                    <a:pt x="105383" y="43983"/>
                  </a:lnTo>
                  <a:lnTo>
                    <a:pt x="136038" y="12847"/>
                  </a:lnTo>
                  <a:cubicBezTo>
                    <a:pt x="119402" y="10032"/>
                    <a:pt x="102107" y="15458"/>
                    <a:pt x="89968" y="27783"/>
                  </a:cubicBezTo>
                  <a:cubicBezTo>
                    <a:pt x="76135" y="41833"/>
                    <a:pt x="71064" y="62415"/>
                    <a:pt x="76737" y="81493"/>
                  </a:cubicBezTo>
                  <a:lnTo>
                    <a:pt x="77760" y="84925"/>
                  </a:lnTo>
                  <a:lnTo>
                    <a:pt x="8641" y="155102"/>
                  </a:lnTo>
                  <a:lnTo>
                    <a:pt x="0" y="146593"/>
                  </a:lnTo>
                  <a:lnTo>
                    <a:pt x="64164" y="81436"/>
                  </a:lnTo>
                  <a:cubicBezTo>
                    <a:pt x="58826" y="59139"/>
                    <a:pt x="65238" y="35613"/>
                    <a:pt x="81324" y="19274"/>
                  </a:cubicBezTo>
                  <a:cubicBezTo>
                    <a:pt x="99151" y="1177"/>
                    <a:pt x="126007" y="-4809"/>
                    <a:pt x="149750" y="4022"/>
                  </a:cubicBezTo>
                  <a:lnTo>
                    <a:pt x="158527" y="7289"/>
                  </a:lnTo>
                  <a:lnTo>
                    <a:pt x="118864" y="47571"/>
                  </a:lnTo>
                  <a:lnTo>
                    <a:pt x="124485" y="68887"/>
                  </a:lnTo>
                  <a:lnTo>
                    <a:pt x="145302" y="74554"/>
                  </a:lnTo>
                  <a:lnTo>
                    <a:pt x="185091" y="34142"/>
                  </a:lnTo>
                  <a:lnTo>
                    <a:pt x="188358" y="43207"/>
                  </a:lnTo>
                  <a:cubicBezTo>
                    <a:pt x="197011" y="67230"/>
                    <a:pt x="191122" y="94414"/>
                    <a:pt x="173349" y="112467"/>
                  </a:cubicBezTo>
                  <a:cubicBezTo>
                    <a:pt x="157252" y="128811"/>
                    <a:pt x="134071" y="135344"/>
                    <a:pt x="112081" y="129957"/>
                  </a:cubicBezTo>
                  <a:lnTo>
                    <a:pt x="41880" y="2012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" name="Google Shape;132;p19"/>
            <p:cNvGrpSpPr/>
            <p:nvPr/>
          </p:nvGrpSpPr>
          <p:grpSpPr>
            <a:xfrm>
              <a:off x="1989210" y="3682846"/>
              <a:ext cx="368482" cy="374107"/>
              <a:chOff x="1989210" y="3682846"/>
              <a:chExt cx="368482" cy="374107"/>
            </a:xfrm>
          </p:grpSpPr>
          <p:sp>
            <p:nvSpPr>
              <p:cNvPr id="133" name="Google Shape;133;p19"/>
              <p:cNvSpPr/>
              <p:nvPr/>
            </p:nvSpPr>
            <p:spPr>
              <a:xfrm>
                <a:off x="2149280" y="3845376"/>
                <a:ext cx="208412" cy="211577"/>
              </a:xfrm>
              <a:custGeom>
                <a:rect b="b" l="l" r="r" t="t"/>
                <a:pathLst>
                  <a:path extrusionOk="0" h="211577" w="208412">
                    <a:moveTo>
                      <a:pt x="147564" y="211578"/>
                    </a:moveTo>
                    <a:lnTo>
                      <a:pt x="147564" y="211578"/>
                    </a:lnTo>
                    <a:cubicBezTo>
                      <a:pt x="143804" y="211578"/>
                      <a:pt x="140273" y="210098"/>
                      <a:pt x="137629" y="207415"/>
                    </a:cubicBezTo>
                    <a:lnTo>
                      <a:pt x="20498" y="88464"/>
                    </a:lnTo>
                    <a:cubicBezTo>
                      <a:pt x="15090" y="82969"/>
                      <a:pt x="15090" y="74027"/>
                      <a:pt x="20498" y="68532"/>
                    </a:cubicBezTo>
                    <a:lnTo>
                      <a:pt x="20531" y="68499"/>
                    </a:lnTo>
                    <a:lnTo>
                      <a:pt x="0" y="47655"/>
                    </a:lnTo>
                    <a:lnTo>
                      <a:pt x="46924" y="0"/>
                    </a:lnTo>
                    <a:lnTo>
                      <a:pt x="67452" y="20853"/>
                    </a:lnTo>
                    <a:cubicBezTo>
                      <a:pt x="70099" y="18224"/>
                      <a:pt x="73582" y="16783"/>
                      <a:pt x="77290" y="16783"/>
                    </a:cubicBezTo>
                    <a:cubicBezTo>
                      <a:pt x="81047" y="16783"/>
                      <a:pt x="84581" y="18263"/>
                      <a:pt x="87234" y="20949"/>
                    </a:cubicBezTo>
                    <a:lnTo>
                      <a:pt x="204359" y="139903"/>
                    </a:lnTo>
                    <a:cubicBezTo>
                      <a:pt x="209761" y="145392"/>
                      <a:pt x="209764" y="154328"/>
                      <a:pt x="204368" y="159826"/>
                    </a:cubicBezTo>
                    <a:lnTo>
                      <a:pt x="157513" y="207409"/>
                    </a:lnTo>
                    <a:cubicBezTo>
                      <a:pt x="154848" y="210098"/>
                      <a:pt x="151320" y="211578"/>
                      <a:pt x="147564" y="211578"/>
                    </a:cubicBezTo>
                    <a:close/>
                    <a:moveTo>
                      <a:pt x="17018" y="47658"/>
                    </a:moveTo>
                    <a:lnTo>
                      <a:pt x="30520" y="61367"/>
                    </a:lnTo>
                    <a:cubicBezTo>
                      <a:pt x="30920" y="61776"/>
                      <a:pt x="31383" y="62092"/>
                      <a:pt x="31834" y="62270"/>
                    </a:cubicBezTo>
                    <a:lnTo>
                      <a:pt x="40370" y="65626"/>
                    </a:lnTo>
                    <a:lnTo>
                      <a:pt x="29136" y="77044"/>
                    </a:lnTo>
                    <a:cubicBezTo>
                      <a:pt x="28357" y="77835"/>
                      <a:pt x="28357" y="79167"/>
                      <a:pt x="29136" y="79958"/>
                    </a:cubicBezTo>
                    <a:lnTo>
                      <a:pt x="146261" y="198906"/>
                    </a:lnTo>
                    <a:cubicBezTo>
                      <a:pt x="146706" y="199357"/>
                      <a:pt x="147215" y="199453"/>
                      <a:pt x="147561" y="199453"/>
                    </a:cubicBezTo>
                    <a:cubicBezTo>
                      <a:pt x="147910" y="199453"/>
                      <a:pt x="148421" y="199357"/>
                      <a:pt x="148878" y="198894"/>
                    </a:cubicBezTo>
                    <a:lnTo>
                      <a:pt x="195718" y="151332"/>
                    </a:lnTo>
                    <a:cubicBezTo>
                      <a:pt x="196491" y="150541"/>
                      <a:pt x="196494" y="149206"/>
                      <a:pt x="195715" y="148415"/>
                    </a:cubicBezTo>
                    <a:lnTo>
                      <a:pt x="78599" y="29467"/>
                    </a:lnTo>
                    <a:cubicBezTo>
                      <a:pt x="78145" y="29010"/>
                      <a:pt x="77636" y="28911"/>
                      <a:pt x="77287" y="28911"/>
                    </a:cubicBezTo>
                    <a:cubicBezTo>
                      <a:pt x="76944" y="28911"/>
                      <a:pt x="76436" y="29007"/>
                      <a:pt x="75982" y="29470"/>
                    </a:cubicBezTo>
                    <a:lnTo>
                      <a:pt x="64640" y="41008"/>
                    </a:lnTo>
                    <a:lnTo>
                      <a:pt x="61226" y="32297"/>
                    </a:lnTo>
                    <a:cubicBezTo>
                      <a:pt x="61018" y="31765"/>
                      <a:pt x="60709" y="31293"/>
                      <a:pt x="60309" y="30890"/>
                    </a:cubicBezTo>
                    <a:lnTo>
                      <a:pt x="46921" y="17289"/>
                    </a:lnTo>
                    <a:lnTo>
                      <a:pt x="17018" y="4765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 rot="2724295">
                <a:off x="2008622" y="3797094"/>
                <a:ext cx="198370" cy="12133"/>
              </a:xfrm>
              <a:custGeom>
                <a:rect b="b" l="l" r="r" t="t"/>
                <a:pathLst>
                  <a:path extrusionOk="0" h="12126" w="198255">
                    <a:moveTo>
                      <a:pt x="0" y="0"/>
                    </a:moveTo>
                    <a:lnTo>
                      <a:pt x="198255" y="0"/>
                    </a:lnTo>
                    <a:lnTo>
                      <a:pt x="198255" y="12127"/>
                    </a:lnTo>
                    <a:lnTo>
                      <a:pt x="0" y="121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1989210" y="3682846"/>
                <a:ext cx="64859" cy="65749"/>
              </a:xfrm>
              <a:custGeom>
                <a:rect b="b" l="l" r="r" t="t"/>
                <a:pathLst>
                  <a:path extrusionOk="0" h="65749" w="64859">
                    <a:moveTo>
                      <a:pt x="57183" y="65750"/>
                    </a:moveTo>
                    <a:lnTo>
                      <a:pt x="26745" y="62582"/>
                    </a:lnTo>
                    <a:lnTo>
                      <a:pt x="0" y="19990"/>
                    </a:lnTo>
                    <a:lnTo>
                      <a:pt x="19674" y="0"/>
                    </a:lnTo>
                    <a:lnTo>
                      <a:pt x="61761" y="27259"/>
                    </a:lnTo>
                    <a:lnTo>
                      <a:pt x="64859" y="57975"/>
                    </a:lnTo>
                    <a:lnTo>
                      <a:pt x="57183" y="65750"/>
                    </a:lnTo>
                    <a:close/>
                    <a:moveTo>
                      <a:pt x="33873" y="51132"/>
                    </a:moveTo>
                    <a:lnTo>
                      <a:pt x="52170" y="53036"/>
                    </a:lnTo>
                    <a:lnTo>
                      <a:pt x="50278" y="34270"/>
                    </a:lnTo>
                    <a:lnTo>
                      <a:pt x="21379" y="15553"/>
                    </a:lnTo>
                    <a:lnTo>
                      <a:pt x="15370" y="21662"/>
                    </a:lnTo>
                    <a:lnTo>
                      <a:pt x="33873" y="511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216662" y="3913892"/>
                <a:ext cx="90112" cy="91334"/>
              </a:xfrm>
              <a:custGeom>
                <a:rect b="b" l="l" r="r" t="t"/>
                <a:pathLst>
                  <a:path extrusionOk="0" h="91334" w="90112">
                    <a:moveTo>
                      <a:pt x="84047" y="91334"/>
                    </a:moveTo>
                    <a:cubicBezTo>
                      <a:pt x="82480" y="91334"/>
                      <a:pt x="80916" y="90730"/>
                      <a:pt x="79728" y="89523"/>
                    </a:cubicBezTo>
                    <a:lnTo>
                      <a:pt x="1743" y="10320"/>
                    </a:lnTo>
                    <a:cubicBezTo>
                      <a:pt x="-606" y="7932"/>
                      <a:pt x="-576" y="4094"/>
                      <a:pt x="1806" y="1745"/>
                    </a:cubicBezTo>
                    <a:cubicBezTo>
                      <a:pt x="4194" y="-604"/>
                      <a:pt x="8029" y="-580"/>
                      <a:pt x="10381" y="1808"/>
                    </a:cubicBezTo>
                    <a:lnTo>
                      <a:pt x="88369" y="81014"/>
                    </a:lnTo>
                    <a:cubicBezTo>
                      <a:pt x="90718" y="83400"/>
                      <a:pt x="90688" y="87241"/>
                      <a:pt x="88306" y="89590"/>
                    </a:cubicBezTo>
                    <a:cubicBezTo>
                      <a:pt x="87118" y="90754"/>
                      <a:pt x="85584" y="91334"/>
                      <a:pt x="84047" y="91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 rot="2675705">
                <a:off x="2192030" y="3853621"/>
                <a:ext cx="12134" cy="83018"/>
              </a:xfrm>
              <a:custGeom>
                <a:rect b="b" l="l" r="r" t="t"/>
                <a:pathLst>
                  <a:path extrusionOk="0" h="82970" w="12127">
                    <a:moveTo>
                      <a:pt x="0" y="0"/>
                    </a:moveTo>
                    <a:lnTo>
                      <a:pt x="12128" y="0"/>
                    </a:lnTo>
                    <a:lnTo>
                      <a:pt x="12128" y="82971"/>
                    </a:lnTo>
                    <a:lnTo>
                      <a:pt x="0" y="82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8" name="Google Shape;138;p19"/>
          <p:cNvGrpSpPr/>
          <p:nvPr/>
        </p:nvGrpSpPr>
        <p:grpSpPr>
          <a:xfrm>
            <a:off x="7214342" y="3791066"/>
            <a:ext cx="381063" cy="384992"/>
            <a:chOff x="9826838" y="3676184"/>
            <a:chExt cx="381063" cy="384992"/>
          </a:xfrm>
        </p:grpSpPr>
        <p:sp>
          <p:nvSpPr>
            <p:cNvPr id="139" name="Google Shape;139;p19"/>
            <p:cNvSpPr/>
            <p:nvPr/>
          </p:nvSpPr>
          <p:spPr>
            <a:xfrm>
              <a:off x="10016197" y="3914239"/>
              <a:ext cx="139836" cy="114878"/>
            </a:xfrm>
            <a:custGeom>
              <a:rect b="b" l="l" r="r" t="t"/>
              <a:pathLst>
                <a:path extrusionOk="0" h="114878" w="139836">
                  <a:moveTo>
                    <a:pt x="82596" y="114878"/>
                  </a:moveTo>
                  <a:lnTo>
                    <a:pt x="0" y="0"/>
                  </a:lnTo>
                  <a:lnTo>
                    <a:pt x="139837" y="45922"/>
                  </a:lnTo>
                  <a:lnTo>
                    <a:pt x="136706" y="52158"/>
                  </a:lnTo>
                  <a:cubicBezTo>
                    <a:pt x="125291" y="74890"/>
                    <a:pt x="108745" y="94711"/>
                    <a:pt x="87523" y="111080"/>
                  </a:cubicBezTo>
                  <a:lnTo>
                    <a:pt x="82596" y="114878"/>
                  </a:lnTo>
                  <a:close/>
                  <a:moveTo>
                    <a:pt x="31308" y="22940"/>
                  </a:moveTo>
                  <a:lnTo>
                    <a:pt x="85038" y="97671"/>
                  </a:lnTo>
                  <a:cubicBezTo>
                    <a:pt x="100612" y="84768"/>
                    <a:pt x="113236" y="69765"/>
                    <a:pt x="122674" y="52946"/>
                  </a:cubicBezTo>
                  <a:lnTo>
                    <a:pt x="31308" y="229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9997200" y="3676184"/>
              <a:ext cx="210701" cy="277967"/>
            </a:xfrm>
            <a:custGeom>
              <a:rect b="b" l="l" r="r" t="t"/>
              <a:pathLst>
                <a:path extrusionOk="0" h="277967" w="210701">
                  <a:moveTo>
                    <a:pt x="199953" y="277968"/>
                  </a:moveTo>
                  <a:lnTo>
                    <a:pt x="0" y="212291"/>
                  </a:lnTo>
                  <a:lnTo>
                    <a:pt x="0" y="0"/>
                  </a:lnTo>
                  <a:lnTo>
                    <a:pt x="6121" y="108"/>
                  </a:lnTo>
                  <a:cubicBezTo>
                    <a:pt x="27175" y="478"/>
                    <a:pt x="45727" y="3645"/>
                    <a:pt x="66273" y="10389"/>
                  </a:cubicBezTo>
                  <a:cubicBezTo>
                    <a:pt x="119339" y="27807"/>
                    <a:pt x="162518" y="65070"/>
                    <a:pt x="187859" y="115317"/>
                  </a:cubicBezTo>
                  <a:cubicBezTo>
                    <a:pt x="212447" y="164088"/>
                    <a:pt x="217374" y="219750"/>
                    <a:pt x="201724" y="272052"/>
                  </a:cubicBezTo>
                  <a:lnTo>
                    <a:pt x="199953" y="277968"/>
                  </a:lnTo>
                  <a:close/>
                  <a:moveTo>
                    <a:pt x="12028" y="203583"/>
                  </a:moveTo>
                  <a:lnTo>
                    <a:pt x="191880" y="262658"/>
                  </a:lnTo>
                  <a:cubicBezTo>
                    <a:pt x="204558" y="215067"/>
                    <a:pt x="199381" y="164903"/>
                    <a:pt x="177115" y="120734"/>
                  </a:cubicBezTo>
                  <a:cubicBezTo>
                    <a:pt x="153227" y="73356"/>
                    <a:pt x="112529" y="38229"/>
                    <a:pt x="62519" y="21815"/>
                  </a:cubicBezTo>
                  <a:cubicBezTo>
                    <a:pt x="44933" y="16043"/>
                    <a:pt x="29497" y="13117"/>
                    <a:pt x="12028" y="12323"/>
                  </a:cubicBezTo>
                  <a:lnTo>
                    <a:pt x="12028" y="2035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9826838" y="3714078"/>
              <a:ext cx="256467" cy="347098"/>
            </a:xfrm>
            <a:custGeom>
              <a:rect b="b" l="l" r="r" t="t"/>
              <a:pathLst>
                <a:path extrusionOk="0" h="347098" w="256467">
                  <a:moveTo>
                    <a:pt x="172019" y="347098"/>
                  </a:moveTo>
                  <a:lnTo>
                    <a:pt x="172007" y="347098"/>
                  </a:lnTo>
                  <a:cubicBezTo>
                    <a:pt x="126027" y="347098"/>
                    <a:pt x="82812" y="329019"/>
                    <a:pt x="50319" y="296192"/>
                  </a:cubicBezTo>
                  <a:cubicBezTo>
                    <a:pt x="-16775" y="228382"/>
                    <a:pt x="-16772" y="118051"/>
                    <a:pt x="50322" y="50245"/>
                  </a:cubicBezTo>
                  <a:cubicBezTo>
                    <a:pt x="77407" y="22874"/>
                    <a:pt x="109331" y="6313"/>
                    <a:pt x="145211" y="1017"/>
                  </a:cubicBezTo>
                  <a:lnTo>
                    <a:pt x="152105" y="0"/>
                  </a:lnTo>
                  <a:lnTo>
                    <a:pt x="152105" y="180008"/>
                  </a:lnTo>
                  <a:lnTo>
                    <a:pt x="160319" y="191227"/>
                  </a:lnTo>
                  <a:lnTo>
                    <a:pt x="256468" y="324973"/>
                  </a:lnTo>
                  <a:lnTo>
                    <a:pt x="250263" y="328167"/>
                  </a:lnTo>
                  <a:cubicBezTo>
                    <a:pt x="226201" y="340550"/>
                    <a:pt x="199143" y="347098"/>
                    <a:pt x="172019" y="347098"/>
                  </a:cubicBezTo>
                  <a:close/>
                  <a:moveTo>
                    <a:pt x="140077" y="14091"/>
                  </a:moveTo>
                  <a:cubicBezTo>
                    <a:pt x="109620" y="20014"/>
                    <a:pt x="82328" y="35001"/>
                    <a:pt x="58873" y="58702"/>
                  </a:cubicBezTo>
                  <a:cubicBezTo>
                    <a:pt x="-3607" y="121844"/>
                    <a:pt x="-3610" y="224583"/>
                    <a:pt x="58870" y="287731"/>
                  </a:cubicBezTo>
                  <a:cubicBezTo>
                    <a:pt x="89086" y="318257"/>
                    <a:pt x="129264" y="335067"/>
                    <a:pt x="172007" y="335067"/>
                  </a:cubicBezTo>
                  <a:lnTo>
                    <a:pt x="172019" y="335067"/>
                  </a:lnTo>
                  <a:cubicBezTo>
                    <a:pt x="194899" y="335067"/>
                    <a:pt x="217722" y="330059"/>
                    <a:pt x="238466" y="320531"/>
                  </a:cubicBezTo>
                  <a:lnTo>
                    <a:pt x="150583" y="198286"/>
                  </a:lnTo>
                  <a:lnTo>
                    <a:pt x="140077" y="183933"/>
                  </a:lnTo>
                  <a:lnTo>
                    <a:pt x="140077" y="140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19"/>
          <p:cNvSpPr txBox="1"/>
          <p:nvPr/>
        </p:nvSpPr>
        <p:spPr>
          <a:xfrm>
            <a:off x="9471548" y="4196827"/>
            <a:ext cx="109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5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9580274" y="5060200"/>
            <a:ext cx="8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회고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9580274" y="5778231"/>
            <a:ext cx="807300" cy="0"/>
          </a:xfrm>
          <a:prstGeom prst="straightConnector1">
            <a:avLst/>
          </a:prstGeom>
          <a:noFill/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3781385" y="3444139"/>
            <a:ext cx="2022000" cy="268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9"/>
          <p:cNvGrpSpPr/>
          <p:nvPr/>
        </p:nvGrpSpPr>
        <p:grpSpPr>
          <a:xfrm>
            <a:off x="4599881" y="3816280"/>
            <a:ext cx="384992" cy="334564"/>
            <a:chOff x="4599881" y="3701398"/>
            <a:chExt cx="384992" cy="334564"/>
          </a:xfrm>
        </p:grpSpPr>
        <p:sp>
          <p:nvSpPr>
            <p:cNvPr id="147" name="Google Shape;147;p19"/>
            <p:cNvSpPr/>
            <p:nvPr/>
          </p:nvSpPr>
          <p:spPr>
            <a:xfrm>
              <a:off x="4599881" y="3701398"/>
              <a:ext cx="135415" cy="334564"/>
            </a:xfrm>
            <a:custGeom>
              <a:rect b="b" l="l" r="r" t="t"/>
              <a:pathLst>
                <a:path extrusionOk="0" h="334564" w="135415">
                  <a:moveTo>
                    <a:pt x="32096" y="334565"/>
                  </a:moveTo>
                  <a:cubicBezTo>
                    <a:pt x="14398" y="334565"/>
                    <a:pt x="0" y="320016"/>
                    <a:pt x="0" y="302135"/>
                  </a:cubicBezTo>
                  <a:lnTo>
                    <a:pt x="0" y="0"/>
                  </a:lnTo>
                  <a:lnTo>
                    <a:pt x="103316" y="0"/>
                  </a:lnTo>
                  <a:cubicBezTo>
                    <a:pt x="121014" y="0"/>
                    <a:pt x="135415" y="14546"/>
                    <a:pt x="135415" y="32427"/>
                  </a:cubicBezTo>
                  <a:lnTo>
                    <a:pt x="123384" y="32427"/>
                  </a:lnTo>
                  <a:cubicBezTo>
                    <a:pt x="123384" y="21181"/>
                    <a:pt x="114382" y="12031"/>
                    <a:pt x="103316" y="12031"/>
                  </a:cubicBezTo>
                  <a:lnTo>
                    <a:pt x="12031" y="12031"/>
                  </a:lnTo>
                  <a:lnTo>
                    <a:pt x="12031" y="302135"/>
                  </a:lnTo>
                  <a:cubicBezTo>
                    <a:pt x="12031" y="313381"/>
                    <a:pt x="21033" y="322534"/>
                    <a:pt x="32099" y="322534"/>
                  </a:cubicBezTo>
                  <a:cubicBezTo>
                    <a:pt x="43161" y="322534"/>
                    <a:pt x="52161" y="313381"/>
                    <a:pt x="52161" y="302135"/>
                  </a:cubicBezTo>
                  <a:lnTo>
                    <a:pt x="52161" y="133878"/>
                  </a:lnTo>
                  <a:lnTo>
                    <a:pt x="64192" y="133878"/>
                  </a:lnTo>
                  <a:lnTo>
                    <a:pt x="64192" y="302135"/>
                  </a:lnTo>
                  <a:cubicBezTo>
                    <a:pt x="64189" y="320016"/>
                    <a:pt x="49793" y="334565"/>
                    <a:pt x="32096" y="3345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4599881" y="4003533"/>
              <a:ext cx="64191" cy="32429"/>
            </a:xfrm>
            <a:custGeom>
              <a:rect b="b" l="l" r="r" t="t"/>
              <a:pathLst>
                <a:path extrusionOk="0" h="32429" w="64191">
                  <a:moveTo>
                    <a:pt x="32096" y="32430"/>
                  </a:moveTo>
                  <a:cubicBezTo>
                    <a:pt x="14398" y="32430"/>
                    <a:pt x="0" y="17881"/>
                    <a:pt x="0" y="0"/>
                  </a:cubicBezTo>
                  <a:lnTo>
                    <a:pt x="12031" y="0"/>
                  </a:lnTo>
                  <a:cubicBezTo>
                    <a:pt x="12031" y="11246"/>
                    <a:pt x="21033" y="20399"/>
                    <a:pt x="32099" y="20399"/>
                  </a:cubicBezTo>
                  <a:cubicBezTo>
                    <a:pt x="43161" y="20399"/>
                    <a:pt x="52161" y="11246"/>
                    <a:pt x="52161" y="0"/>
                  </a:cubicBezTo>
                  <a:lnTo>
                    <a:pt x="64192" y="0"/>
                  </a:lnTo>
                  <a:cubicBezTo>
                    <a:pt x="64189" y="17881"/>
                    <a:pt x="49793" y="32430"/>
                    <a:pt x="32096" y="324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631979" y="3730723"/>
              <a:ext cx="352894" cy="305239"/>
            </a:xfrm>
            <a:custGeom>
              <a:rect b="b" l="l" r="r" t="t"/>
              <a:pathLst>
                <a:path extrusionOk="0" h="305239" w="352894">
                  <a:moveTo>
                    <a:pt x="320795" y="305239"/>
                  </a:moveTo>
                  <a:lnTo>
                    <a:pt x="0" y="305239"/>
                  </a:lnTo>
                  <a:lnTo>
                    <a:pt x="0" y="293208"/>
                  </a:lnTo>
                  <a:cubicBezTo>
                    <a:pt x="11063" y="293208"/>
                    <a:pt x="20062" y="284056"/>
                    <a:pt x="20062" y="272810"/>
                  </a:cubicBezTo>
                  <a:lnTo>
                    <a:pt x="20062" y="0"/>
                  </a:lnTo>
                  <a:lnTo>
                    <a:pt x="122383" y="0"/>
                  </a:lnTo>
                  <a:cubicBezTo>
                    <a:pt x="136011" y="0"/>
                    <a:pt x="147994" y="8719"/>
                    <a:pt x="152532" y="21334"/>
                  </a:cubicBezTo>
                  <a:lnTo>
                    <a:pt x="352894" y="21334"/>
                  </a:lnTo>
                  <a:lnTo>
                    <a:pt x="352894" y="272810"/>
                  </a:lnTo>
                  <a:cubicBezTo>
                    <a:pt x="352894" y="290691"/>
                    <a:pt x="338496" y="305239"/>
                    <a:pt x="320795" y="305239"/>
                  </a:cubicBezTo>
                  <a:close/>
                  <a:moveTo>
                    <a:pt x="24931" y="293208"/>
                  </a:moveTo>
                  <a:lnTo>
                    <a:pt x="320795" y="293208"/>
                  </a:lnTo>
                  <a:cubicBezTo>
                    <a:pt x="331864" y="293208"/>
                    <a:pt x="340863" y="284056"/>
                    <a:pt x="340863" y="272810"/>
                  </a:cubicBezTo>
                  <a:lnTo>
                    <a:pt x="340863" y="33365"/>
                  </a:lnTo>
                  <a:lnTo>
                    <a:pt x="142998" y="33365"/>
                  </a:lnTo>
                  <a:lnTo>
                    <a:pt x="142059" y="28486"/>
                  </a:lnTo>
                  <a:cubicBezTo>
                    <a:pt x="140225" y="18952"/>
                    <a:pt x="131947" y="12031"/>
                    <a:pt x="122383" y="12031"/>
                  </a:cubicBezTo>
                  <a:lnTo>
                    <a:pt x="32093" y="12031"/>
                  </a:lnTo>
                  <a:lnTo>
                    <a:pt x="32093" y="272810"/>
                  </a:lnTo>
                  <a:cubicBezTo>
                    <a:pt x="32093" y="280531"/>
                    <a:pt x="29410" y="287635"/>
                    <a:pt x="24931" y="2932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664093" y="3989114"/>
              <a:ext cx="251286" cy="12031"/>
            </a:xfrm>
            <a:custGeom>
              <a:rect b="b" l="l" r="r" t="t"/>
              <a:pathLst>
                <a:path extrusionOk="0" h="12031" w="251286">
                  <a:moveTo>
                    <a:pt x="0" y="0"/>
                  </a:moveTo>
                  <a:lnTo>
                    <a:pt x="251286" y="0"/>
                  </a:lnTo>
                  <a:lnTo>
                    <a:pt x="251286" y="12031"/>
                  </a:lnTo>
                  <a:lnTo>
                    <a:pt x="0" y="120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4703771" y="3820363"/>
              <a:ext cx="113392" cy="12031"/>
            </a:xfrm>
            <a:custGeom>
              <a:rect b="b" l="l" r="r" t="t"/>
              <a:pathLst>
                <a:path extrusionOk="0" h="12031" w="113392">
                  <a:moveTo>
                    <a:pt x="0" y="0"/>
                  </a:moveTo>
                  <a:lnTo>
                    <a:pt x="113392" y="0"/>
                  </a:lnTo>
                  <a:lnTo>
                    <a:pt x="113392" y="12031"/>
                  </a:lnTo>
                  <a:lnTo>
                    <a:pt x="0" y="120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4703771" y="3856523"/>
              <a:ext cx="57842" cy="12031"/>
            </a:xfrm>
            <a:custGeom>
              <a:rect b="b" l="l" r="r" t="t"/>
              <a:pathLst>
                <a:path extrusionOk="0" h="12031" w="57842">
                  <a:moveTo>
                    <a:pt x="0" y="0"/>
                  </a:moveTo>
                  <a:lnTo>
                    <a:pt x="57842" y="0"/>
                  </a:lnTo>
                  <a:lnTo>
                    <a:pt x="57842" y="12031"/>
                  </a:lnTo>
                  <a:lnTo>
                    <a:pt x="0" y="120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767563" y="3701398"/>
              <a:ext cx="194481" cy="31855"/>
            </a:xfrm>
            <a:custGeom>
              <a:rect b="b" l="l" r="r" t="t"/>
              <a:pathLst>
                <a:path extrusionOk="0" h="31855" w="194481">
                  <a:moveTo>
                    <a:pt x="194482" y="31855"/>
                  </a:moveTo>
                  <a:lnTo>
                    <a:pt x="182451" y="31855"/>
                  </a:lnTo>
                  <a:lnTo>
                    <a:pt x="182451" y="12031"/>
                  </a:lnTo>
                  <a:lnTo>
                    <a:pt x="0" y="12031"/>
                  </a:lnTo>
                  <a:lnTo>
                    <a:pt x="0" y="0"/>
                  </a:lnTo>
                  <a:lnTo>
                    <a:pt x="19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19"/>
          <p:cNvSpPr txBox="1"/>
          <p:nvPr/>
        </p:nvSpPr>
        <p:spPr>
          <a:xfrm>
            <a:off x="4262586" y="4196827"/>
            <a:ext cx="105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5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099719" y="5060207"/>
            <a:ext cx="1385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프로세스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6" name="Google Shape;156;p19"/>
          <p:cNvCxnSpPr/>
          <p:nvPr/>
        </p:nvCxnSpPr>
        <p:spPr>
          <a:xfrm>
            <a:off x="4388756" y="5778231"/>
            <a:ext cx="807300" cy="0"/>
          </a:xfrm>
          <a:prstGeom prst="straightConnector1">
            <a:avLst/>
          </a:prstGeom>
          <a:noFill/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9"/>
          <p:cNvSpPr txBox="1"/>
          <p:nvPr/>
        </p:nvSpPr>
        <p:spPr>
          <a:xfrm>
            <a:off x="6865464" y="4196827"/>
            <a:ext cx="107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6712185" y="5048632"/>
            <a:ext cx="13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기능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9" name="Google Shape;159;p19"/>
          <p:cNvCxnSpPr/>
          <p:nvPr/>
        </p:nvCxnSpPr>
        <p:spPr>
          <a:xfrm>
            <a:off x="7001252" y="5778231"/>
            <a:ext cx="807300" cy="0"/>
          </a:xfrm>
          <a:prstGeom prst="straightConnector1">
            <a:avLst/>
          </a:prstGeom>
          <a:noFill/>
          <a:ln cap="flat" cmpd="sng" w="158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1698981" y="4196827"/>
            <a:ext cx="96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54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1463978" y="5060207"/>
            <a:ext cx="1431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 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>
            <a:off x="1776260" y="5778231"/>
            <a:ext cx="807300" cy="0"/>
          </a:xfrm>
          <a:prstGeom prst="straightConnector1">
            <a:avLst/>
          </a:prstGeom>
          <a:noFill/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:\Users\82105\Downloads\bw_image.png" id="163" name="Google Shape;16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043" y="3642173"/>
            <a:ext cx="619367" cy="53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900" y="1191400"/>
            <a:ext cx="9815007" cy="511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" name="Google Shape;827;p37"/>
          <p:cNvGrpSpPr/>
          <p:nvPr/>
        </p:nvGrpSpPr>
        <p:grpSpPr>
          <a:xfrm>
            <a:off x="11204660" y="5879123"/>
            <a:ext cx="978868" cy="978868"/>
            <a:chOff x="3338196" y="2917238"/>
            <a:chExt cx="915600" cy="915600"/>
          </a:xfrm>
        </p:grpSpPr>
        <p:pic>
          <p:nvPicPr>
            <p:cNvPr id="828" name="Google Shape;82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29" name="Google Shape;829;p37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830" name="Google Shape;830;p37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2" name="Google Shape;832;p37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3" name="Google Shape;833;p37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34" name="Google Shape;834;p37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35" name="Google Shape;835;p37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7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7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7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7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7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7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7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3" name="Google Shape;843;p37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4" name="Google Shape;844;p37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5" name="Google Shape;845;p37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6" name="Google Shape;846;p37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7" name="Google Shape;847;p37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8" name="Google Shape;848;p37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49" name="Google Shape;849;p37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7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7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4" name="Google Shape;854;p37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5" name="Google Shape;855;p37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324075" y="697750"/>
            <a:ext cx="42474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7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로그인/회원가입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8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38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865" name="Google Shape;865;p38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66" name="Google Shape;866;p38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8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8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8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8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8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4" name="Google Shape;874;p38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5" name="Google Shape;875;p38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6" name="Google Shape;876;p38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7" name="Google Shape;877;p38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8" name="Google Shape;878;p38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79" name="Google Shape;879;p38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0" name="Google Shape;880;p38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1" name="Google Shape;881;p38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8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8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5" name="Google Shape;885;p38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6" name="Google Shape;886;p38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887" name="Google Shape;887;p38"/>
          <p:cNvGrpSpPr/>
          <p:nvPr/>
        </p:nvGrpSpPr>
        <p:grpSpPr>
          <a:xfrm>
            <a:off x="11204660" y="5879123"/>
            <a:ext cx="978868" cy="978868"/>
            <a:chOff x="3338196" y="2917238"/>
            <a:chExt cx="915600" cy="915600"/>
          </a:xfrm>
        </p:grpSpPr>
        <p:pic>
          <p:nvPicPr>
            <p:cNvPr id="888" name="Google Shape;88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89" name="Google Shape;889;p38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890" name="Google Shape;890;p38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92" name="Google Shape;892;p38" title="harry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825" y="1733475"/>
            <a:ext cx="6316276" cy="473720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38"/>
          <p:cNvSpPr/>
          <p:nvPr/>
        </p:nvSpPr>
        <p:spPr>
          <a:xfrm>
            <a:off x="324075" y="697750"/>
            <a:ext cx="42378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8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로그인/회원가입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9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1" name="Google Shape;901;p39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02" name="Google Shape;902;p39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03" name="Google Shape;903;p39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9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9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9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9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9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9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9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1" name="Google Shape;911;p39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2" name="Google Shape;912;p39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3" name="Google Shape;913;p39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4" name="Google Shape;914;p39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5" name="Google Shape;915;p39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6" name="Google Shape;916;p39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7" name="Google Shape;917;p39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8" name="Google Shape;918;p39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9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9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9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2" name="Google Shape;922;p39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3" name="Google Shape;923;p39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4" name="Google Shape;9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" y="1434050"/>
            <a:ext cx="5443559" cy="512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9000" y="4333852"/>
            <a:ext cx="2808699" cy="20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8000" y="1655275"/>
            <a:ext cx="3030700" cy="20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39"/>
          <p:cNvCxnSpPr>
            <a:stCxn id="926" idx="2"/>
            <a:endCxn id="925" idx="0"/>
          </p:cNvCxnSpPr>
          <p:nvPr/>
        </p:nvCxnSpPr>
        <p:spPr>
          <a:xfrm>
            <a:off x="10463350" y="3655550"/>
            <a:ext cx="0" cy="67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8" name="Google Shape;928;p39"/>
          <p:cNvSpPr/>
          <p:nvPr/>
        </p:nvSpPr>
        <p:spPr>
          <a:xfrm>
            <a:off x="324075" y="697750"/>
            <a:ext cx="4311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9" name="Google Shape;9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4175" y="1607475"/>
            <a:ext cx="2808700" cy="4967117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39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마이페이지/레벨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931" name="Google Shape;931;p39"/>
          <p:cNvGrpSpPr/>
          <p:nvPr/>
        </p:nvGrpSpPr>
        <p:grpSpPr>
          <a:xfrm>
            <a:off x="11204660" y="5879123"/>
            <a:ext cx="978868" cy="978868"/>
            <a:chOff x="3338196" y="2917238"/>
            <a:chExt cx="915600" cy="915600"/>
          </a:xfrm>
        </p:grpSpPr>
        <p:pic>
          <p:nvPicPr>
            <p:cNvPr id="932" name="Google Shape;932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933" name="Google Shape;933;p39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934" name="Google Shape;934;p3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0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2" name="Google Shape;942;p40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43" name="Google Shape;943;p40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44" name="Google Shape;944;p40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0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40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0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40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0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40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7" name="Google Shape;957;p40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8" name="Google Shape;958;p40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9" name="Google Shape;959;p40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40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40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40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63" name="Google Shape;963;p40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64" name="Google Shape;964;p40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965" name="Google Shape;965;p40"/>
          <p:cNvGrpSpPr/>
          <p:nvPr/>
        </p:nvGrpSpPr>
        <p:grpSpPr>
          <a:xfrm>
            <a:off x="11204660" y="5879123"/>
            <a:ext cx="978868" cy="978868"/>
            <a:chOff x="3338196" y="2917238"/>
            <a:chExt cx="915600" cy="915600"/>
          </a:xfrm>
        </p:grpSpPr>
        <p:pic>
          <p:nvPicPr>
            <p:cNvPr id="966" name="Google Shape;96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967" name="Google Shape;967;p40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968" name="Google Shape;968;p40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70" name="Google Shape;970;p40" title="KakaoTalk_20240823_15314646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250" y="1029429"/>
            <a:ext cx="3400000" cy="58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40"/>
          <p:cNvSpPr/>
          <p:nvPr/>
        </p:nvSpPr>
        <p:spPr>
          <a:xfrm>
            <a:off x="324075" y="697750"/>
            <a:ext cx="4311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0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마이페이지/레벨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1"/>
          <p:cNvSpPr/>
          <p:nvPr/>
        </p:nvSpPr>
        <p:spPr>
          <a:xfrm>
            <a:off x="5812800" y="1151575"/>
            <a:ext cx="6160500" cy="5553900"/>
          </a:xfrm>
          <a:prstGeom prst="roundRect">
            <a:avLst>
              <a:gd fmla="val 5008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1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0" name="Google Shape;980;p41"/>
          <p:cNvSpPr/>
          <p:nvPr/>
        </p:nvSpPr>
        <p:spPr>
          <a:xfrm>
            <a:off x="324075" y="697750"/>
            <a:ext cx="41994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1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82" name="Google Shape;982;p41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983" name="Google Shape;983;p41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84" name="Google Shape;984;p41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41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41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41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41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41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41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2" name="Google Shape;992;p41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3" name="Google Shape;993;p41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4" name="Google Shape;994;p41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5" name="Google Shape;995;p41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6" name="Google Shape;996;p41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7" name="Google Shape;997;p41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8" name="Google Shape;998;p41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99" name="Google Shape;999;p41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41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1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3" name="Google Shape;1003;p41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04" name="Google Shape;1004;p41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005" name="Google Shape;1005;p41"/>
          <p:cNvGrpSpPr/>
          <p:nvPr/>
        </p:nvGrpSpPr>
        <p:grpSpPr>
          <a:xfrm>
            <a:off x="11259633" y="5943591"/>
            <a:ext cx="932355" cy="914410"/>
            <a:chOff x="6774496" y="4197788"/>
            <a:chExt cx="915600" cy="915600"/>
          </a:xfrm>
        </p:grpSpPr>
        <p:pic>
          <p:nvPicPr>
            <p:cNvPr id="1006" name="Google Shape;10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75100" y="41984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007" name="Google Shape;1007;p41"/>
            <p:cNvGrpSpPr/>
            <p:nvPr/>
          </p:nvGrpSpPr>
          <p:grpSpPr>
            <a:xfrm>
              <a:off x="6774496" y="4197788"/>
              <a:ext cx="915600" cy="915600"/>
              <a:chOff x="2177421" y="3885725"/>
              <a:chExt cx="915600" cy="915600"/>
            </a:xfrm>
          </p:grpSpPr>
          <p:sp>
            <p:nvSpPr>
              <p:cNvPr id="1008" name="Google Shape;1008;p41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0" name="Google Shape;1010;p41"/>
          <p:cNvSpPr txBox="1"/>
          <p:nvPr/>
        </p:nvSpPr>
        <p:spPr>
          <a:xfrm>
            <a:off x="6022125" y="3688225"/>
            <a:ext cx="249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Three.js 란?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11" name="Google Shape;1011;p41"/>
          <p:cNvSpPr txBox="1"/>
          <p:nvPr/>
        </p:nvSpPr>
        <p:spPr>
          <a:xfrm>
            <a:off x="6098325" y="4205500"/>
            <a:ext cx="58605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웹 브라우저에서 3D 그래픽을 만들 수 있는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자바스크립트 라이브러리.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WebGL을 사용하여 복잡한 3D장면을 렌더링 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할 수 있어, 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사용자와 상호작용하여 3D 콘텐츠를 쉽게 만들 수 있습니다.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12" name="Google Shape;1012;p41"/>
          <p:cNvSpPr txBox="1"/>
          <p:nvPr/>
        </p:nvSpPr>
        <p:spPr>
          <a:xfrm>
            <a:off x="6022125" y="152947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모델링(Three.js)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13" name="Google Shape;1013;p41"/>
          <p:cNvSpPr txBox="1"/>
          <p:nvPr/>
        </p:nvSpPr>
        <p:spPr>
          <a:xfrm>
            <a:off x="6098325" y="2046750"/>
            <a:ext cx="58605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원하는 가구 추가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가구 이동, 회전, 크기 조절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각도에서 방 둘러보기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14" name="Google Shape;1014;p41" title="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094" y="1529199"/>
            <a:ext cx="2664001" cy="4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41" title="qwer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084" y="1529200"/>
            <a:ext cx="2664000" cy="45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2"/>
          <p:cNvSpPr/>
          <p:nvPr/>
        </p:nvSpPr>
        <p:spPr>
          <a:xfrm>
            <a:off x="5812800" y="1151575"/>
            <a:ext cx="6160500" cy="26298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42"/>
          <p:cNvGrpSpPr/>
          <p:nvPr/>
        </p:nvGrpSpPr>
        <p:grpSpPr>
          <a:xfrm>
            <a:off x="11259633" y="5943591"/>
            <a:ext cx="932355" cy="914410"/>
            <a:chOff x="6774496" y="4197788"/>
            <a:chExt cx="915600" cy="915600"/>
          </a:xfrm>
        </p:grpSpPr>
        <p:pic>
          <p:nvPicPr>
            <p:cNvPr id="1023" name="Google Shape;102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75100" y="41984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024" name="Google Shape;1024;p42"/>
            <p:cNvGrpSpPr/>
            <p:nvPr/>
          </p:nvGrpSpPr>
          <p:grpSpPr>
            <a:xfrm>
              <a:off x="6774496" y="4197788"/>
              <a:ext cx="915600" cy="915600"/>
              <a:chOff x="2177421" y="3885725"/>
              <a:chExt cx="915600" cy="915600"/>
            </a:xfrm>
          </p:grpSpPr>
          <p:sp>
            <p:nvSpPr>
              <p:cNvPr id="1025" name="Google Shape;1025;p42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7" name="Google Shape;1027;p42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8" name="Google Shape;1028;p42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29" name="Google Shape;1029;p42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30" name="Google Shape;1030;p42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42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42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42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2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42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42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42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8" name="Google Shape;1038;p42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39" name="Google Shape;1039;p42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0" name="Google Shape;1040;p42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1" name="Google Shape;1041;p42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2" name="Google Shape;1042;p42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3" name="Google Shape;1043;p42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4" name="Google Shape;1044;p42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5" name="Google Shape;1045;p42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42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42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42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49" name="Google Shape;1049;p42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0" name="Google Shape;1050;p42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1" name="Google Shape;1051;p42"/>
          <p:cNvSpPr/>
          <p:nvPr/>
        </p:nvSpPr>
        <p:spPr>
          <a:xfrm>
            <a:off x="324075" y="697750"/>
            <a:ext cx="41994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2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 관리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3" name="Google Shape;1053;p42"/>
          <p:cNvSpPr txBox="1"/>
          <p:nvPr/>
        </p:nvSpPr>
        <p:spPr>
          <a:xfrm>
            <a:off x="5945925" y="1534175"/>
            <a:ext cx="249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 관리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54" name="Google Shape;1054;p42"/>
          <p:cNvSpPr txBox="1"/>
          <p:nvPr/>
        </p:nvSpPr>
        <p:spPr>
          <a:xfrm>
            <a:off x="6022125" y="2051450"/>
            <a:ext cx="58605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 추가 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팔로우 요청 승인, 거부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팔로우 취소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55" name="Google Shape;1055;p42" title="qwertyu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501" y="1534175"/>
            <a:ext cx="2664000" cy="45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2" title="qwertyui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076" y="1534175"/>
            <a:ext cx="2664000" cy="45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43"/>
          <p:cNvSpPr/>
          <p:nvPr/>
        </p:nvSpPr>
        <p:spPr>
          <a:xfrm>
            <a:off x="5812800" y="1151575"/>
            <a:ext cx="6160500" cy="26511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3" name="Google Shape;1063;p43"/>
          <p:cNvGrpSpPr/>
          <p:nvPr/>
        </p:nvGrpSpPr>
        <p:grpSpPr>
          <a:xfrm>
            <a:off x="11259633" y="5943591"/>
            <a:ext cx="932355" cy="914410"/>
            <a:chOff x="6774496" y="4197788"/>
            <a:chExt cx="915600" cy="915600"/>
          </a:xfrm>
        </p:grpSpPr>
        <p:pic>
          <p:nvPicPr>
            <p:cNvPr id="1064" name="Google Shape;106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75100" y="41984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065" name="Google Shape;1065;p43"/>
            <p:cNvGrpSpPr/>
            <p:nvPr/>
          </p:nvGrpSpPr>
          <p:grpSpPr>
            <a:xfrm>
              <a:off x="6774496" y="4197788"/>
              <a:ext cx="915600" cy="915600"/>
              <a:chOff x="2177421" y="3885725"/>
              <a:chExt cx="915600" cy="915600"/>
            </a:xfrm>
          </p:grpSpPr>
          <p:sp>
            <p:nvSpPr>
              <p:cNvPr id="1066" name="Google Shape;1066;p43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3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8" name="Google Shape;1068;p43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9" name="Google Shape;1069;p43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070" name="Google Shape;1070;p43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71" name="Google Shape;1071;p43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3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3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3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3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3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3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3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79" name="Google Shape;1079;p43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0" name="Google Shape;1080;p43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1" name="Google Shape;1081;p43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2" name="Google Shape;1082;p43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3" name="Google Shape;1083;p43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4" name="Google Shape;1084;p43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5" name="Google Shape;1085;p43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86" name="Google Shape;1086;p43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3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43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43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0" name="Google Shape;1090;p43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1" name="Google Shape;1091;p43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2" name="Google Shape;1092;p43"/>
          <p:cNvSpPr/>
          <p:nvPr/>
        </p:nvSpPr>
        <p:spPr>
          <a:xfrm>
            <a:off x="324075" y="697750"/>
            <a:ext cx="41994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3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방명록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4" name="Google Shape;1094;p43"/>
          <p:cNvSpPr txBox="1"/>
          <p:nvPr/>
        </p:nvSpPr>
        <p:spPr>
          <a:xfrm>
            <a:off x="5945925" y="1534175"/>
            <a:ext cx="249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방명록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095" name="Google Shape;1095;p43"/>
          <p:cNvSpPr txBox="1"/>
          <p:nvPr/>
        </p:nvSpPr>
        <p:spPr>
          <a:xfrm>
            <a:off x="6022125" y="2051450"/>
            <a:ext cx="5860500" cy="3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 방 방명록 작성(익명 가능) 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내 방에 등록된 방명록 관리(삭제, 보관)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방명록 보관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96" name="Google Shape;1096;p43" title="qwer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6499" y="1534175"/>
            <a:ext cx="2664000" cy="45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3" title="qwerty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077" y="1534175"/>
            <a:ext cx="2664000" cy="45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43"/>
          <p:cNvSpPr txBox="1"/>
          <p:nvPr/>
        </p:nvSpPr>
        <p:spPr>
          <a:xfrm>
            <a:off x="8061025" y="4004800"/>
            <a:ext cx="2304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4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5" name="Google Shape;1105;p44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4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07" name="Google Shape;1107;p44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08" name="Google Shape;1108;p44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4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4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4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4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4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4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4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6" name="Google Shape;1116;p44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7" name="Google Shape;1117;p44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8" name="Google Shape;1118;p44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19" name="Google Shape;1119;p44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0" name="Google Shape;1120;p44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1" name="Google Shape;1121;p44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2" name="Google Shape;1122;p44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3" name="Google Shape;1123;p44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4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4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44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7" name="Google Shape;1127;p44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8" name="Google Shape;1128;p44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29" name="Google Shape;1129;p44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Socket.io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30" name="Google Shape;1130;p44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1131" name="Google Shape;113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132" name="Google Shape;1132;p44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1133" name="Google Shape;1133;p44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4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35" name="Google Shape;1135;p44"/>
          <p:cNvPicPr preferRelativeResize="0"/>
          <p:nvPr/>
        </p:nvPicPr>
        <p:blipFill rotWithShape="1">
          <a:blip r:embed="rId4">
            <a:alphaModFix/>
          </a:blip>
          <a:srcRect b="0" l="15225" r="0" t="0"/>
          <a:stretch/>
        </p:blipFill>
        <p:spPr>
          <a:xfrm>
            <a:off x="4656000" y="3033750"/>
            <a:ext cx="2880000" cy="1698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44"/>
          <p:cNvGrpSpPr/>
          <p:nvPr/>
        </p:nvGrpSpPr>
        <p:grpSpPr>
          <a:xfrm>
            <a:off x="9337100" y="2282200"/>
            <a:ext cx="2194500" cy="2654963"/>
            <a:chOff x="8624075" y="2297450"/>
            <a:chExt cx="2194500" cy="2654963"/>
          </a:xfrm>
        </p:grpSpPr>
        <p:sp>
          <p:nvSpPr>
            <p:cNvPr id="1137" name="Google Shape;1137;p44"/>
            <p:cNvSpPr txBox="1"/>
            <p:nvPr/>
          </p:nvSpPr>
          <p:spPr>
            <a:xfrm>
              <a:off x="8624075" y="2297450"/>
              <a:ext cx="21945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20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Backend Server</a:t>
              </a:r>
              <a:endParaRPr b="1" sz="20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pic>
          <p:nvPicPr>
            <p:cNvPr id="1138" name="Google Shape;1138;p44"/>
            <p:cNvPicPr preferRelativeResize="0"/>
            <p:nvPr/>
          </p:nvPicPr>
          <p:blipFill rotWithShape="1">
            <a:blip r:embed="rId5">
              <a:alphaModFix/>
            </a:blip>
            <a:srcRect b="0" l="16554" r="16420" t="0"/>
            <a:stretch/>
          </p:blipFill>
          <p:spPr>
            <a:xfrm>
              <a:off x="9001325" y="2805100"/>
              <a:ext cx="1440000" cy="21473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9" name="Google Shape;1139;p44"/>
          <p:cNvGrpSpPr/>
          <p:nvPr/>
        </p:nvGrpSpPr>
        <p:grpSpPr>
          <a:xfrm>
            <a:off x="1163650" y="1789350"/>
            <a:ext cx="1080000" cy="1427000"/>
            <a:chOff x="707400" y="2236500"/>
            <a:chExt cx="1080000" cy="1427000"/>
          </a:xfrm>
        </p:grpSpPr>
        <p:pic>
          <p:nvPicPr>
            <p:cNvPr id="1140" name="Google Shape;114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7400" y="223650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44"/>
            <p:cNvSpPr txBox="1"/>
            <p:nvPr/>
          </p:nvSpPr>
          <p:spPr>
            <a:xfrm>
              <a:off x="857250" y="3280400"/>
              <a:ext cx="7803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Client</a:t>
              </a:r>
              <a:endParaRPr b="1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42" name="Google Shape;1142;p44"/>
          <p:cNvGrpSpPr/>
          <p:nvPr/>
        </p:nvGrpSpPr>
        <p:grpSpPr>
          <a:xfrm>
            <a:off x="1163650" y="3429000"/>
            <a:ext cx="1080000" cy="1427000"/>
            <a:chOff x="707400" y="2236500"/>
            <a:chExt cx="1080000" cy="1427000"/>
          </a:xfrm>
        </p:grpSpPr>
        <p:pic>
          <p:nvPicPr>
            <p:cNvPr id="1143" name="Google Shape;1143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7400" y="223650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44"/>
            <p:cNvSpPr txBox="1"/>
            <p:nvPr/>
          </p:nvSpPr>
          <p:spPr>
            <a:xfrm>
              <a:off x="857250" y="3280400"/>
              <a:ext cx="7803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Client</a:t>
              </a:r>
              <a:endParaRPr b="1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45" name="Google Shape;1145;p44"/>
          <p:cNvGrpSpPr/>
          <p:nvPr/>
        </p:nvGrpSpPr>
        <p:grpSpPr>
          <a:xfrm>
            <a:off x="1163650" y="5068650"/>
            <a:ext cx="1080000" cy="1427000"/>
            <a:chOff x="707400" y="2236500"/>
            <a:chExt cx="1080000" cy="1427000"/>
          </a:xfrm>
        </p:grpSpPr>
        <p:pic>
          <p:nvPicPr>
            <p:cNvPr id="1146" name="Google Shape;1146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7400" y="2236500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1147;p44"/>
            <p:cNvSpPr txBox="1"/>
            <p:nvPr/>
          </p:nvSpPr>
          <p:spPr>
            <a:xfrm>
              <a:off x="857250" y="3280400"/>
              <a:ext cx="780300" cy="3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ko-KR" sz="1500">
                  <a:solidFill>
                    <a:srgbClr val="262626"/>
                  </a:solidFill>
                  <a:highlight>
                    <a:schemeClr val="lt1"/>
                  </a:highlight>
                  <a:latin typeface="Noto Sans KR"/>
                  <a:ea typeface="Noto Sans KR"/>
                  <a:cs typeface="Noto Sans KR"/>
                  <a:sym typeface="Noto Sans KR"/>
                </a:rPr>
                <a:t>Client</a:t>
              </a:r>
              <a:endParaRPr b="1" sz="1500">
                <a:solidFill>
                  <a:schemeClr val="dk1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cxnSp>
        <p:nvCxnSpPr>
          <p:cNvPr id="1148" name="Google Shape;1148;p44"/>
          <p:cNvCxnSpPr/>
          <p:nvPr/>
        </p:nvCxnSpPr>
        <p:spPr>
          <a:xfrm>
            <a:off x="7536000" y="3566125"/>
            <a:ext cx="1981200" cy="15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44"/>
          <p:cNvCxnSpPr/>
          <p:nvPr/>
        </p:nvCxnSpPr>
        <p:spPr>
          <a:xfrm flipH="1">
            <a:off x="7536000" y="3875463"/>
            <a:ext cx="1981200" cy="15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0" name="Google Shape;1150;p44"/>
          <p:cNvSpPr txBox="1"/>
          <p:nvPr/>
        </p:nvSpPr>
        <p:spPr>
          <a:xfrm>
            <a:off x="7569400" y="3198325"/>
            <a:ext cx="1734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HTTP request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51" name="Google Shape;1151;p44"/>
          <p:cNvSpPr txBox="1"/>
          <p:nvPr/>
        </p:nvSpPr>
        <p:spPr>
          <a:xfrm>
            <a:off x="7569400" y="4024825"/>
            <a:ext cx="1734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HTTP response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52" name="Google Shape;1152;p44"/>
          <p:cNvCxnSpPr/>
          <p:nvPr/>
        </p:nvCxnSpPr>
        <p:spPr>
          <a:xfrm rot="5400000">
            <a:off x="2851850" y="4256175"/>
            <a:ext cx="2179200" cy="1120200"/>
          </a:xfrm>
          <a:prstGeom prst="bentConnector3">
            <a:avLst>
              <a:gd fmla="val 35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3" name="Google Shape;1153;p44"/>
          <p:cNvCxnSpPr/>
          <p:nvPr/>
        </p:nvCxnSpPr>
        <p:spPr>
          <a:xfrm flipH="1" rot="10800000">
            <a:off x="3381350" y="2385413"/>
            <a:ext cx="24600" cy="144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44"/>
          <p:cNvCxnSpPr/>
          <p:nvPr/>
        </p:nvCxnSpPr>
        <p:spPr>
          <a:xfrm rot="10800000">
            <a:off x="2635863" y="2385413"/>
            <a:ext cx="791400" cy="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44"/>
          <p:cNvCxnSpPr/>
          <p:nvPr/>
        </p:nvCxnSpPr>
        <p:spPr>
          <a:xfrm rot="10800000">
            <a:off x="2578263" y="3985613"/>
            <a:ext cx="791400" cy="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6" name="Google Shape;1156;p44"/>
          <p:cNvCxnSpPr/>
          <p:nvPr/>
        </p:nvCxnSpPr>
        <p:spPr>
          <a:xfrm rot="10800000">
            <a:off x="2605513" y="5889238"/>
            <a:ext cx="791400" cy="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7" name="Google Shape;1157;p44"/>
          <p:cNvSpPr txBox="1"/>
          <p:nvPr/>
        </p:nvSpPr>
        <p:spPr>
          <a:xfrm>
            <a:off x="3427275" y="3343575"/>
            <a:ext cx="739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Event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58" name="Google Shape;115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6600" y="4452050"/>
            <a:ext cx="2160000" cy="100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44"/>
          <p:cNvSpPr txBox="1"/>
          <p:nvPr/>
        </p:nvSpPr>
        <p:spPr>
          <a:xfrm>
            <a:off x="7569400" y="2851450"/>
            <a:ext cx="1734300" cy="6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Access Token</a:t>
            </a:r>
            <a:b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Refresh Token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60" name="Google Shape;1160;p44"/>
          <p:cNvSpPr txBox="1"/>
          <p:nvPr/>
        </p:nvSpPr>
        <p:spPr>
          <a:xfrm>
            <a:off x="7614225" y="4024850"/>
            <a:ext cx="1734300" cy="42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Access Token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161" name="Google Shape;116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6600" y="3310013"/>
            <a:ext cx="2160000" cy="100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44"/>
          <p:cNvSpPr txBox="1"/>
          <p:nvPr/>
        </p:nvSpPr>
        <p:spPr>
          <a:xfrm>
            <a:off x="3427275" y="3875475"/>
            <a:ext cx="1734300" cy="6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Access Token</a:t>
            </a:r>
            <a:b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Refresh Token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5"/>
          <p:cNvSpPr/>
          <p:nvPr/>
        </p:nvSpPr>
        <p:spPr>
          <a:xfrm>
            <a:off x="6248400" y="1151575"/>
            <a:ext cx="5724900" cy="30861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5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45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5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172" name="Google Shape;1172;p45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73" name="Google Shape;1173;p45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45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45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45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45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45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45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45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1" name="Google Shape;1181;p45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2" name="Google Shape;1182;p45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3" name="Google Shape;1183;p45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4" name="Google Shape;1184;p45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5" name="Google Shape;1185;p45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6" name="Google Shape;1186;p45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7" name="Google Shape;1187;p45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88" name="Google Shape;1188;p45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45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45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45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2" name="Google Shape;1192;p45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3" name="Google Shape;1193;p45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194" name="Google Shape;1194;p45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접속 상태 업데이트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195" name="Google Shape;1195;p45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1196" name="Google Shape;119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197" name="Google Shape;1197;p45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1198" name="Google Shape;1198;p45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5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00" name="Google Shape;1200;p45" title="시호_로그인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00" y="1272550"/>
            <a:ext cx="232176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45" title="시호_온라인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297" y="1272550"/>
            <a:ext cx="2325121" cy="50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45"/>
          <p:cNvSpPr txBox="1"/>
          <p:nvPr/>
        </p:nvSpPr>
        <p:spPr>
          <a:xfrm>
            <a:off x="712375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로그인을 하는 유저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3" name="Google Shape;1203;p45"/>
          <p:cNvSpPr txBox="1"/>
          <p:nvPr/>
        </p:nvSpPr>
        <p:spPr>
          <a:xfrm>
            <a:off x="6403125" y="204675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시 나의 접속 상태를 변경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로그 아웃 시에도 접속 상태를 변경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접속 중인 친구 목록을 실시간으로 확인 가능하다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4" name="Google Shape;1204;p45"/>
          <p:cNvSpPr txBox="1"/>
          <p:nvPr/>
        </p:nvSpPr>
        <p:spPr>
          <a:xfrm>
            <a:off x="6326925" y="152947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접속 상태 업데이트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05" name="Google Shape;1205;p45"/>
          <p:cNvSpPr txBox="1"/>
          <p:nvPr/>
        </p:nvSpPr>
        <p:spPr>
          <a:xfrm>
            <a:off x="3593363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접속 상태 업데이트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6"/>
          <p:cNvSpPr/>
          <p:nvPr/>
        </p:nvSpPr>
        <p:spPr>
          <a:xfrm>
            <a:off x="6248400" y="1151575"/>
            <a:ext cx="5860500" cy="40299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6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" name="Google Shape;1213;p46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46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15" name="Google Shape;1215;p46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16" name="Google Shape;1216;p46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46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46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46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46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46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46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46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4" name="Google Shape;1224;p46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5" name="Google Shape;1225;p46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6" name="Google Shape;1226;p46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7" name="Google Shape;1227;p46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8" name="Google Shape;1228;p46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29" name="Google Shape;1229;p46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0" name="Google Shape;1230;p46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1" name="Google Shape;1231;p46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46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46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46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5" name="Google Shape;1235;p46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6" name="Google Shape;1236;p46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37" name="Google Shape;1237;p46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2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38" name="Google Shape;1238;p46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1239" name="Google Shape;123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240" name="Google Shape;1240;p46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1241" name="Google Shape;1241;p46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6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3" name="Google Shape;1243;p46"/>
          <p:cNvSpPr txBox="1"/>
          <p:nvPr/>
        </p:nvSpPr>
        <p:spPr>
          <a:xfrm>
            <a:off x="6403125" y="152947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1대1 채팅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44" name="Google Shape;1244;p46"/>
          <p:cNvSpPr txBox="1"/>
          <p:nvPr/>
        </p:nvSpPr>
        <p:spPr>
          <a:xfrm>
            <a:off x="6479325" y="2046750"/>
            <a:ext cx="5860500" cy="30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친구를 선택해서 1대1 채팅방을 만들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소켓을 사용한 실시간 채팅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채팅은 DB에도 저장되기 때문에 오프라인 상태에서 받은 메시지도 볼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친구가 메시지를 보낼 경우 우측 하단에 메시지가 팝업 형식으로 나타난다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45" name="Google Shape;1245;p46" title="시호가_1대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00" y="1270800"/>
            <a:ext cx="2321760" cy="50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46" title="시호와_1대1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000" y="1270800"/>
            <a:ext cx="2318401" cy="50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46"/>
          <p:cNvSpPr txBox="1"/>
          <p:nvPr/>
        </p:nvSpPr>
        <p:spPr>
          <a:xfrm>
            <a:off x="712375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팝업 채팅 메시지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48" name="Google Shape;1248;p46"/>
          <p:cNvSpPr txBox="1"/>
          <p:nvPr/>
        </p:nvSpPr>
        <p:spPr>
          <a:xfrm>
            <a:off x="3593363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1대1 채팅 방 생성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10166788" y="1794250"/>
            <a:ext cx="1818000" cy="4666875"/>
            <a:chOff x="-1984375" y="1716700"/>
            <a:chExt cx="1818000" cy="4666875"/>
          </a:xfrm>
        </p:grpSpPr>
        <p:sp>
          <p:nvSpPr>
            <p:cNvPr id="169" name="Google Shape;169;p20"/>
            <p:cNvSpPr/>
            <p:nvPr/>
          </p:nvSpPr>
          <p:spPr>
            <a:xfrm>
              <a:off x="-1984375" y="1743775"/>
              <a:ext cx="1818000" cy="4639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-1984375" y="1716700"/>
              <a:ext cx="1818000" cy="134700"/>
            </a:xfrm>
            <a:prstGeom prst="rect">
              <a:avLst/>
            </a:prstGeom>
            <a:solidFill>
              <a:srgbClr val="FFD4A9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2179003" y="1794250"/>
            <a:ext cx="1818000" cy="4666875"/>
            <a:chOff x="-1984375" y="1716700"/>
            <a:chExt cx="1818000" cy="4666875"/>
          </a:xfrm>
        </p:grpSpPr>
        <p:sp>
          <p:nvSpPr>
            <p:cNvPr id="172" name="Google Shape;172;p20"/>
            <p:cNvSpPr/>
            <p:nvPr/>
          </p:nvSpPr>
          <p:spPr>
            <a:xfrm>
              <a:off x="-1984375" y="1743775"/>
              <a:ext cx="1818000" cy="4639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-1984375" y="1716700"/>
              <a:ext cx="1818000" cy="134700"/>
            </a:xfrm>
            <a:prstGeom prst="rect">
              <a:avLst/>
            </a:prstGeom>
            <a:solidFill>
              <a:srgbClr val="FFD4A9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4175948" y="1794250"/>
            <a:ext cx="1818000" cy="4666875"/>
            <a:chOff x="-1984375" y="1716700"/>
            <a:chExt cx="1818000" cy="4666875"/>
          </a:xfrm>
        </p:grpSpPr>
        <p:sp>
          <p:nvSpPr>
            <p:cNvPr id="175" name="Google Shape;175;p20"/>
            <p:cNvSpPr/>
            <p:nvPr/>
          </p:nvSpPr>
          <p:spPr>
            <a:xfrm>
              <a:off x="-1984375" y="1743775"/>
              <a:ext cx="1818000" cy="4639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-1984375" y="1716700"/>
              <a:ext cx="1818000" cy="134700"/>
            </a:xfrm>
            <a:prstGeom prst="rect">
              <a:avLst/>
            </a:prstGeom>
            <a:solidFill>
              <a:srgbClr val="FFD4A9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6172893" y="1794250"/>
            <a:ext cx="1818000" cy="4666875"/>
            <a:chOff x="-1984375" y="1716700"/>
            <a:chExt cx="1818000" cy="4666875"/>
          </a:xfrm>
        </p:grpSpPr>
        <p:sp>
          <p:nvSpPr>
            <p:cNvPr id="178" name="Google Shape;178;p20"/>
            <p:cNvSpPr/>
            <p:nvPr/>
          </p:nvSpPr>
          <p:spPr>
            <a:xfrm>
              <a:off x="-1984375" y="1743775"/>
              <a:ext cx="1818000" cy="4639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-1984375" y="1716700"/>
              <a:ext cx="1818000" cy="134700"/>
            </a:xfrm>
            <a:prstGeom prst="rect">
              <a:avLst/>
            </a:prstGeom>
            <a:solidFill>
              <a:srgbClr val="FFD4A9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8169838" y="1794250"/>
            <a:ext cx="1818000" cy="4666875"/>
            <a:chOff x="-1984375" y="1716700"/>
            <a:chExt cx="1818000" cy="4666875"/>
          </a:xfrm>
        </p:grpSpPr>
        <p:sp>
          <p:nvSpPr>
            <p:cNvPr id="181" name="Google Shape;181;p20"/>
            <p:cNvSpPr/>
            <p:nvPr/>
          </p:nvSpPr>
          <p:spPr>
            <a:xfrm>
              <a:off x="-1984375" y="1743775"/>
              <a:ext cx="1818000" cy="4639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-1984375" y="1716700"/>
              <a:ext cx="1818000" cy="134700"/>
            </a:xfrm>
            <a:prstGeom prst="rect">
              <a:avLst/>
            </a:prstGeom>
            <a:solidFill>
              <a:srgbClr val="FFD4A9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182058" y="1794250"/>
            <a:ext cx="1818000" cy="4666875"/>
            <a:chOff x="-1984375" y="1716700"/>
            <a:chExt cx="1818000" cy="4666875"/>
          </a:xfrm>
        </p:grpSpPr>
        <p:sp>
          <p:nvSpPr>
            <p:cNvPr id="184" name="Google Shape;184;p20"/>
            <p:cNvSpPr/>
            <p:nvPr/>
          </p:nvSpPr>
          <p:spPr>
            <a:xfrm>
              <a:off x="-1984375" y="1743775"/>
              <a:ext cx="1818000" cy="46398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-1984375" y="1716700"/>
              <a:ext cx="1818000" cy="134700"/>
            </a:xfrm>
            <a:prstGeom prst="rect">
              <a:avLst/>
            </a:prstGeom>
            <a:solidFill>
              <a:srgbClr val="FFD4A9"/>
            </a:solidFill>
            <a:ln cap="flat" cmpd="sng" w="28575">
              <a:solidFill>
                <a:srgbClr val="FFD4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0"/>
          <p:cNvSpPr txBox="1"/>
          <p:nvPr/>
        </p:nvSpPr>
        <p:spPr>
          <a:xfrm>
            <a:off x="590727" y="3976225"/>
            <a:ext cx="17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최시호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10546515" y="3976225"/>
            <a:ext cx="1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강보현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8613432" y="3976225"/>
            <a:ext cx="1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김상우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2633485" y="3976225"/>
            <a:ext cx="1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강현욱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6593110" y="3976225"/>
            <a:ext cx="1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이호준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4626730" y="3976225"/>
            <a:ext cx="1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엄지훈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6229674" y="4608237"/>
            <a:ext cx="1751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옷장 / 옷추천 기능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날씨 API 활용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방 오염도 기능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Object Storage 활용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FLASK 서버 구축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프로젝트 회의 및 진행사항 관리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211373" y="4649150"/>
            <a:ext cx="18360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머신러닝을 활용한 의류 분류 모델 개발 및</a:t>
            </a:r>
            <a:b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기능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OCR 활용한 영수증 인식기능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프로젝트 레포지토리 구축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Github Managed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2169550" y="4635775"/>
            <a:ext cx="1836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프로젝트 Security 담당 </a:t>
            </a:r>
            <a:endParaRPr b="1" sz="1000"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SNS 로그인 서비스</a:t>
            </a:r>
            <a:endParaRPr b="1" sz="1000"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ADMIN TIP 게시판 구현</a:t>
            </a:r>
            <a:endParaRPr b="1" sz="1000"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계정 레벨 및 경험치 구현</a:t>
            </a:r>
            <a:endParaRPr b="1" sz="1000"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highlight>
                  <a:srgbClr val="FFFFFF"/>
                </a:highlight>
                <a:latin typeface="Noto Sans KR"/>
                <a:ea typeface="Noto Sans KR"/>
                <a:cs typeface="Noto Sans KR"/>
                <a:sym typeface="Noto Sans KR"/>
              </a:rPr>
              <a:t>프로젝트 빌드 컨트롤</a:t>
            </a:r>
            <a:endParaRPr b="1" sz="1000">
              <a:highlight>
                <a:srgbClr val="FFFFFF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10215000" y="4663225"/>
            <a:ext cx="163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전체 프론트엔드 아키텍처 설계 및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UI/UX 설계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React, Vite, CSS, JavaScript 등을 사용한 웹 페이지 제작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8131209" y="4608218"/>
            <a:ext cx="183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게시판 CRUD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조회수 및 댓글 기능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API를 활용한 </a:t>
            </a:r>
            <a:b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SMS알림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CLOVA를 활용한</a:t>
            </a:r>
            <a:b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AI 레시피 제작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29124" y="4392485"/>
            <a:ext cx="277201" cy="27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4127998" y="4622401"/>
            <a:ext cx="211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네이버 클라우드를 활용한 프로젝트 배포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친구 채팅 기능 구현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Entity 설계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실시간 온라인 친구 표시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-99500" lvl="0" marL="266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KR"/>
              <a:buChar char="●"/>
            </a:pP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인트로 애니메이션 및</a:t>
            </a:r>
            <a:b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1000">
                <a:latin typeface="Noto Sans KR"/>
                <a:ea typeface="Noto Sans KR"/>
                <a:cs typeface="Noto Sans KR"/>
                <a:sym typeface="Noto Sans KR"/>
              </a:rPr>
              <a:t>로딩 애니메이션 제작</a:t>
            </a:r>
            <a:endParaRPr b="1"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844250" y="4361725"/>
            <a:ext cx="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팀장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2834288" y="4361725"/>
            <a:ext cx="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부팀장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836763" y="4361725"/>
            <a:ext cx="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6857825" y="4361725"/>
            <a:ext cx="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8816975" y="4361725"/>
            <a:ext cx="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0774450" y="4361725"/>
            <a:ext cx="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</a:t>
            </a:r>
            <a:endParaRPr b="1"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25" y="2230400"/>
            <a:ext cx="1442975" cy="14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6469" y="2230400"/>
            <a:ext cx="201132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6">
            <a:alphaModFix/>
          </a:blip>
          <a:srcRect b="0" l="0" r="4807" t="0"/>
          <a:stretch/>
        </p:blipFill>
        <p:spPr>
          <a:xfrm>
            <a:off x="8197267" y="2018300"/>
            <a:ext cx="1667237" cy="17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06125" y="2230400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4747" y="2240275"/>
            <a:ext cx="1539300" cy="15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5500" y="2137250"/>
            <a:ext cx="1631700" cy="160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71010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324063" y="469150"/>
            <a:ext cx="2970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팀원소개 / 역할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7"/>
          <p:cNvSpPr/>
          <p:nvPr/>
        </p:nvSpPr>
        <p:spPr>
          <a:xfrm>
            <a:off x="6248400" y="1151575"/>
            <a:ext cx="5724900" cy="26679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47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6" name="Google Shape;1256;p47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7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258" name="Google Shape;1258;p47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59" name="Google Shape;1259;p47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47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47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7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7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47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47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47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7" name="Google Shape;1267;p47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8" name="Google Shape;1268;p47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69" name="Google Shape;1269;p47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0" name="Google Shape;1270;p47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1" name="Google Shape;1271;p47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2" name="Google Shape;1272;p47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3" name="Google Shape;1273;p47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4" name="Google Shape;1274;p47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7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7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47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8" name="Google Shape;1278;p47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79" name="Google Shape;1279;p47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0" name="Google Shape;1280;p47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281" name="Google Shape;1281;p47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1282" name="Google Shape;1282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283" name="Google Shape;1283;p47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1284" name="Google Shape;1284;p47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47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6" name="Google Shape;1286;p47"/>
          <p:cNvSpPr txBox="1"/>
          <p:nvPr/>
        </p:nvSpPr>
        <p:spPr>
          <a:xfrm>
            <a:off x="6403125" y="152947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그룹 채팅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87" name="Google Shape;1287;p47"/>
          <p:cNvSpPr txBox="1"/>
          <p:nvPr/>
        </p:nvSpPr>
        <p:spPr>
          <a:xfrm>
            <a:off x="6479325" y="204675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친구 여러 명을 선택하면 그룹 채팅방을 </a:t>
            </a:r>
            <a:b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만들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그룹 채팅방은 이름을 정할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288" name="Google Shape;1288;p47" title="그룹채팅_생성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00" y="1270800"/>
            <a:ext cx="2318401" cy="50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47" title="그룹채팅_채팅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000" y="1270800"/>
            <a:ext cx="2318401" cy="50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47"/>
          <p:cNvSpPr txBox="1"/>
          <p:nvPr/>
        </p:nvSpPr>
        <p:spPr>
          <a:xfrm>
            <a:off x="712375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그룹 채팅 방 생성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1" name="Google Shape;1291;p47"/>
          <p:cNvSpPr txBox="1"/>
          <p:nvPr/>
        </p:nvSpPr>
        <p:spPr>
          <a:xfrm>
            <a:off x="3593363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그룹 메시지 송신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8"/>
          <p:cNvSpPr/>
          <p:nvPr/>
        </p:nvSpPr>
        <p:spPr>
          <a:xfrm>
            <a:off x="6248400" y="1151575"/>
            <a:ext cx="5724900" cy="35727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8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9" name="Google Shape;1299;p48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8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01" name="Google Shape;1301;p48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302" name="Google Shape;1302;p48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48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8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48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48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8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48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48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0" name="Google Shape;1310;p48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1" name="Google Shape;1311;p48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2" name="Google Shape;1312;p48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3" name="Google Shape;1313;p48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4" name="Google Shape;1314;p48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5" name="Google Shape;1315;p48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6" name="Google Shape;1316;p48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17" name="Google Shape;1317;p48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48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8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48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1" name="Google Shape;1321;p48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2" name="Google Shape;1322;p48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23" name="Google Shape;1323;p48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324" name="Google Shape;1324;p48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1325" name="Google Shape;132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326" name="Google Shape;1326;p48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1327" name="Google Shape;1327;p48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29" name="Google Shape;1329;p48" title="보딱초대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00" y="1270800"/>
            <a:ext cx="2325121" cy="50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8" title="그룹채팅_이름변경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8000" y="1270800"/>
            <a:ext cx="2325121" cy="50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48"/>
          <p:cNvSpPr txBox="1"/>
          <p:nvPr/>
        </p:nvSpPr>
        <p:spPr>
          <a:xfrm>
            <a:off x="6403125" y="152947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 메뉴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2" name="Google Shape;1332;p48"/>
          <p:cNvSpPr txBox="1"/>
          <p:nvPr/>
        </p:nvSpPr>
        <p:spPr>
          <a:xfrm>
            <a:off x="6479325" y="204675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우측 상단의 메뉴 버튼을 누르면 여러 가지 기능을 사용할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채팅방에 참여한 사람의 목록을 볼 수 있고, 친구를 채팅방에 초대할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그룹 채팅방의 이름을 바꿀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3" name="Google Shape;1333;p48"/>
          <p:cNvSpPr txBox="1"/>
          <p:nvPr/>
        </p:nvSpPr>
        <p:spPr>
          <a:xfrm>
            <a:off x="712375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친구 초대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4" name="Google Shape;1334;p48"/>
          <p:cNvSpPr txBox="1"/>
          <p:nvPr/>
        </p:nvSpPr>
        <p:spPr>
          <a:xfrm>
            <a:off x="3593363" y="6312550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채팅 방 이름 변경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49"/>
          <p:cNvSpPr/>
          <p:nvPr/>
        </p:nvSpPr>
        <p:spPr>
          <a:xfrm>
            <a:off x="6248400" y="1151575"/>
            <a:ext cx="5724900" cy="21909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9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2" name="Google Shape;1342;p49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9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44" name="Google Shape;1344;p49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345" name="Google Shape;1345;p49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9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9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9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9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49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9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9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3" name="Google Shape;1353;p49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4" name="Google Shape;1354;p49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5" name="Google Shape;1355;p49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6" name="Google Shape;1356;p49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7" name="Google Shape;1357;p49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8" name="Google Shape;1358;p49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9" name="Google Shape;1359;p49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0" name="Google Shape;1360;p49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49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9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49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4" name="Google Shape;1364;p49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5" name="Google Shape;1365;p49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66" name="Google Shape;1366;p49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</a:t>
            </a: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367" name="Google Shape;1367;p49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1368" name="Google Shape;136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369" name="Google Shape;1369;p49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1370" name="Google Shape;1370;p4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72" name="Google Shape;1372;p49" title="그룹채팅_나가기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000" y="1270800"/>
            <a:ext cx="2318401" cy="503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9"/>
          <p:cNvSpPr txBox="1"/>
          <p:nvPr/>
        </p:nvSpPr>
        <p:spPr>
          <a:xfrm>
            <a:off x="6403125" y="152947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채팅 메뉴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4" name="Google Shape;1374;p49"/>
          <p:cNvSpPr txBox="1"/>
          <p:nvPr/>
        </p:nvSpPr>
        <p:spPr>
          <a:xfrm>
            <a:off x="6479325" y="204675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나가기 버튼을 누를 시 채팅방에서 </a:t>
            </a:r>
            <a:b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나갈 수 있다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75" name="Google Shape;1375;p49"/>
          <p:cNvSpPr txBox="1"/>
          <p:nvPr/>
        </p:nvSpPr>
        <p:spPr>
          <a:xfrm>
            <a:off x="2150700" y="6308725"/>
            <a:ext cx="2013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1500">
                <a:solidFill>
                  <a:srgbClr val="262626"/>
                </a:solidFill>
                <a:highlight>
                  <a:schemeClr val="lt1"/>
                </a:highlight>
                <a:latin typeface="Noto Sans KR"/>
                <a:ea typeface="Noto Sans KR"/>
                <a:cs typeface="Noto Sans KR"/>
                <a:sym typeface="Noto Sans KR"/>
              </a:rPr>
              <a:t>채팅 방 나가기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50"/>
          <p:cNvSpPr/>
          <p:nvPr/>
        </p:nvSpPr>
        <p:spPr>
          <a:xfrm>
            <a:off x="6096000" y="1151575"/>
            <a:ext cx="5877300" cy="47907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50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3" name="Google Shape;1383;p50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50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385" name="Google Shape;1385;p50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386" name="Google Shape;1386;p50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50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50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50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50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50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50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50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4" name="Google Shape;1394;p50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5" name="Google Shape;1395;p50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6" name="Google Shape;1396;p50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7" name="Google Shape;1397;p50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8" name="Google Shape;1398;p50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99" name="Google Shape;1399;p50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0" name="Google Shape;1400;p50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1" name="Google Shape;1401;p50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50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50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50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5" name="Google Shape;1405;p50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6" name="Google Shape;1406;p50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07" name="Google Shape;1407;p50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408" name="Google Shape;1408;p50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1409" name="Google Shape;1409;p50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410" name="Google Shape;1410;p50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1411" name="Google Shape;1411;p50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50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3" name="Google Shape;1413;p50"/>
          <p:cNvSpPr txBox="1"/>
          <p:nvPr/>
        </p:nvSpPr>
        <p:spPr>
          <a:xfrm>
            <a:off x="6248400" y="1539525"/>
            <a:ext cx="4902900" cy="3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4" name="Google Shape;1414;p50"/>
          <p:cNvSpPr txBox="1"/>
          <p:nvPr/>
        </p:nvSpPr>
        <p:spPr>
          <a:xfrm>
            <a:off x="6413325" y="2022275"/>
            <a:ext cx="5860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방 스케줄 확인 및 일정 추가 기능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5" name="Google Shape;1415;p50"/>
          <p:cNvSpPr txBox="1"/>
          <p:nvPr/>
        </p:nvSpPr>
        <p:spPr>
          <a:xfrm>
            <a:off x="6310700" y="3386400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6" name="Google Shape;1416;p50"/>
          <p:cNvSpPr txBox="1"/>
          <p:nvPr/>
        </p:nvSpPr>
        <p:spPr>
          <a:xfrm>
            <a:off x="6413325" y="375150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일간 : 모든 날짜에 적용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주간 : 요일 지정(ex.월,화,수)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월간 : 일 지정(ex.1,2,3일)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원하는 루틴 적용 가능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17" name="Google Shape;1417;p50"/>
          <p:cNvSpPr txBox="1"/>
          <p:nvPr/>
        </p:nvSpPr>
        <p:spPr>
          <a:xfrm>
            <a:off x="12621675" y="1904625"/>
            <a:ext cx="5860500" cy="4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접속시 오늘날짜, 다른 달로 넘어가면 today 활성화 today 버튼 누르면 오늘 날짜로 넘어간다.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이름 수정 가능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일정추가 - 내방, 부엌, 화장실 청소 일정을 입력.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-&gt;메인화면면이동 -&gt; 캘린더 스케쥴 추가한 내용 반영 보여줌 - 각 방마다 이동하면서 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-캘린더에서의 스케줄 입력과 차이점 설명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-3개의 방에 대한 루틴 설정 가능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-일간, 주간 , 월간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예시로 주간, 월간 표시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 돌아가서 적용루틴 수정 클릭- 선택 루틴 적용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이번달 달력 - 일요일 방청소 루틴 적용 보여주고, 1일 부엌청소 보여준다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다음달(9월) - 9월 1일 -&gt; 1일, 일요일이여서 내방, 부엌 둘다 있는거 보여준다.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일요일 선택한 날짜 보여주고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루틴2 설정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내방 청소 - 매월 1일 대청소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화장실청소 - 월, 화 중복 적용 보여줌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18" name="Google Shape;1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72" y="1339822"/>
            <a:ext cx="2793609" cy="496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9" name="Google Shape;1419;p50"/>
          <p:cNvPicPr preferRelativeResize="0"/>
          <p:nvPr/>
        </p:nvPicPr>
        <p:blipFill rotWithShape="1">
          <a:blip r:embed="rId5">
            <a:alphaModFix/>
          </a:blip>
          <a:srcRect b="29052" l="0" r="0" t="0"/>
          <a:stretch/>
        </p:blipFill>
        <p:spPr>
          <a:xfrm>
            <a:off x="3214000" y="2261950"/>
            <a:ext cx="2576700" cy="39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0" name="Google Shape;142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075" y="6208650"/>
            <a:ext cx="2793600" cy="4105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1" name="Google Shape;142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950" y="6222375"/>
            <a:ext cx="2576700" cy="383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2" name="Google Shape;1422;p50"/>
          <p:cNvSpPr txBox="1"/>
          <p:nvPr/>
        </p:nvSpPr>
        <p:spPr>
          <a:xfrm>
            <a:off x="2862227" y="1339825"/>
            <a:ext cx="7539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highlight>
                  <a:srgbClr val="A4C2F4"/>
                </a:highlight>
                <a:latin typeface="Noto Sans KR"/>
                <a:ea typeface="Noto Sans KR"/>
                <a:cs typeface="Noto Sans KR"/>
                <a:sym typeface="Noto Sans KR"/>
              </a:rPr>
              <a:t>캘린더</a:t>
            </a:r>
            <a:endParaRPr sz="1500">
              <a:solidFill>
                <a:srgbClr val="000000"/>
              </a:solidFill>
              <a:highlight>
                <a:srgbClr val="A4C2F4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23" name="Google Shape;1423;p50"/>
          <p:cNvSpPr txBox="1"/>
          <p:nvPr/>
        </p:nvSpPr>
        <p:spPr>
          <a:xfrm>
            <a:off x="2070462" y="2037454"/>
            <a:ext cx="2813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highlight>
                  <a:srgbClr val="F6B26B"/>
                </a:highlight>
                <a:latin typeface="Noto Sans KR"/>
                <a:ea typeface="Noto Sans KR"/>
                <a:cs typeface="Noto Sans KR"/>
                <a:sym typeface="Noto Sans KR"/>
              </a:rPr>
              <a:t>루틴</a:t>
            </a:r>
            <a:endParaRPr sz="1500">
              <a:solidFill>
                <a:srgbClr val="000000"/>
              </a:solidFill>
              <a:highlight>
                <a:srgbClr val="F6B26B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51"/>
          <p:cNvSpPr/>
          <p:nvPr/>
        </p:nvSpPr>
        <p:spPr>
          <a:xfrm>
            <a:off x="6096000" y="1151575"/>
            <a:ext cx="5877300" cy="47907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51"/>
          <p:cNvSpPr txBox="1"/>
          <p:nvPr/>
        </p:nvSpPr>
        <p:spPr>
          <a:xfrm>
            <a:off x="6002413" y="5886350"/>
            <a:ext cx="390900" cy="194400"/>
          </a:xfrm>
          <a:prstGeom prst="rect">
            <a:avLst/>
          </a:prstGeom>
          <a:noFill/>
          <a:ln cap="flat" cmpd="sng" w="9525">
            <a:solidFill>
              <a:srgbClr val="FFF2C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431" name="Google Shape;1431;p51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2" name="Google Shape;1432;p51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51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34" name="Google Shape;1434;p51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435" name="Google Shape;1435;p51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1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51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51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51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51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51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51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3" name="Google Shape;1443;p51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4" name="Google Shape;1444;p51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5" name="Google Shape;1445;p51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6" name="Google Shape;1446;p51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7" name="Google Shape;1447;p51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8" name="Google Shape;1448;p51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9" name="Google Shape;1449;p51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0" name="Google Shape;1450;p51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1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1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1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4" name="Google Shape;1454;p51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5" name="Google Shape;1455;p51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6" name="Google Shape;1456;p51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457" name="Google Shape;1457;p51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1458" name="Google Shape;1458;p51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459" name="Google Shape;1459;p51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1460" name="Google Shape;1460;p51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1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2" name="Google Shape;1462;p51"/>
          <p:cNvSpPr txBox="1"/>
          <p:nvPr/>
        </p:nvSpPr>
        <p:spPr>
          <a:xfrm>
            <a:off x="6310700" y="3386400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3" name="Google Shape;1463;p51"/>
          <p:cNvSpPr txBox="1"/>
          <p:nvPr/>
        </p:nvSpPr>
        <p:spPr>
          <a:xfrm>
            <a:off x="6413325" y="375150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일간 : 모든 날짜에 적용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주간 : 요일 지정(ex.월,화,수)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월간 : 일 지정(ex.1,2,3일)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원하는 루틴 적용 가능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4" name="Google Shape;1464;p51"/>
          <p:cNvSpPr txBox="1"/>
          <p:nvPr/>
        </p:nvSpPr>
        <p:spPr>
          <a:xfrm>
            <a:off x="12621675" y="1904625"/>
            <a:ext cx="5860500" cy="4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접속시 오늘날짜, 다른 달로 넘어가면 today 활성화 today 버튼 누르면 오늘 날짜로 넘어간다.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이름 수정 가능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일정추가 - 내방, 부엌, 화장실 청소 일정을 입력.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-&gt;메인화면면이동 -&gt; 캘린더 스케쥴 추가한 내용 반영 보여줌 - 각 방마다 이동하면서 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-캘린더에서의 스케줄 입력과 차이점 설명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-3개의 방에 대한 루틴 설정 가능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-일간, 주간 , 월간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예시로 주간, 월간 표시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 돌아가서 적용루틴 수정 클릭- 선택 루틴 적용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이번달 달력 - 일요일 방청소 루틴 적용 보여주고, 1일 부엌청소 보여준다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다음달(9월) - 9월 1일 -&gt; 1일, 일요일이여서 내방, 부엌 둘다 있는거 보여준다.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일요일 선택한 날짜 보여주고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루틴2 설정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내방 청소 - 매월 1일 대청소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화장실청소 - 월, 화 중복 적용 보여줌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5" name="Google Shape;1465;p51"/>
          <p:cNvSpPr txBox="1"/>
          <p:nvPr/>
        </p:nvSpPr>
        <p:spPr>
          <a:xfrm>
            <a:off x="6248400" y="15395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6" name="Google Shape;1466;p51"/>
          <p:cNvSpPr txBox="1"/>
          <p:nvPr/>
        </p:nvSpPr>
        <p:spPr>
          <a:xfrm>
            <a:off x="6413325" y="2022275"/>
            <a:ext cx="5860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방 스케줄 확인 및 일정 추가 기능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467" name="Google Shape;1467;p51" title="캘린더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25" y="1251850"/>
            <a:ext cx="2546875" cy="55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1" title="루틴3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6624" y="1251866"/>
            <a:ext cx="2546875" cy="551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52"/>
          <p:cNvSpPr/>
          <p:nvPr/>
        </p:nvSpPr>
        <p:spPr>
          <a:xfrm>
            <a:off x="6096000" y="1151575"/>
            <a:ext cx="5877300" cy="37158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52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6" name="Google Shape;1476;p52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52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478" name="Google Shape;1478;p52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479" name="Google Shape;1479;p52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52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52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52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2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52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52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52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7" name="Google Shape;1487;p52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8" name="Google Shape;1488;p52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9" name="Google Shape;1489;p52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0" name="Google Shape;1490;p52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1" name="Google Shape;1491;p52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2" name="Google Shape;1492;p52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3" name="Google Shape;1493;p52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4" name="Google Shape;1494;p52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52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52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52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8" name="Google Shape;1498;p52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9" name="Google Shape;1499;p52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0" name="Google Shape;1500;p52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청소 알림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501" name="Google Shape;1501;p52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1502" name="Google Shape;1502;p52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1503" name="Google Shape;1503;p52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1504" name="Google Shape;1504;p52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52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6" name="Google Shape;1506;p52"/>
          <p:cNvSpPr txBox="1"/>
          <p:nvPr/>
        </p:nvSpPr>
        <p:spPr>
          <a:xfrm>
            <a:off x="12397075" y="2290401"/>
            <a:ext cx="1219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루틴 혹은 캘린더를 통한 스케쥴 생성시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해당 스케쥴을 기준으로 오염도 생성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및 체크 박스 클릭시 오염도 감소 (영상1)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친구방 접속시 오염도 모습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07" name="Google Shape;1507;p52"/>
          <p:cNvSpPr txBox="1"/>
          <p:nvPr/>
        </p:nvSpPr>
        <p:spPr>
          <a:xfrm>
            <a:off x="6326925" y="2056800"/>
            <a:ext cx="5860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스케줄 check 유무에 따른 오염도 증감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설정시간에 따른 청소 알림 (Cool SMS API)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8" name="Google Shape;1508;p52"/>
          <p:cNvSpPr txBox="1"/>
          <p:nvPr/>
        </p:nvSpPr>
        <p:spPr>
          <a:xfrm>
            <a:off x="6250725" y="15395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오염도 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509" name="Google Shape;1509;p52" title="오염도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252" y="1277375"/>
            <a:ext cx="2442601" cy="529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1150" y="3080925"/>
            <a:ext cx="4775000" cy="132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53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17" name="Google Shape;1517;p53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8" name="Google Shape;1518;p53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3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20" name="Google Shape;1520;p53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21" name="Google Shape;1521;p53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53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53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53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53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53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53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53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9" name="Google Shape;1529;p53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0" name="Google Shape;1530;p53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1" name="Google Shape;1531;p53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2" name="Google Shape;1532;p53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3" name="Google Shape;1533;p53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4" name="Google Shape;1534;p53"/>
          <p:cNvSpPr txBox="1"/>
          <p:nvPr/>
        </p:nvSpPr>
        <p:spPr>
          <a:xfrm>
            <a:off x="7401376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5" name="Google Shape;1535;p53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6" name="Google Shape;1536;p53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53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53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53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0" name="Google Shape;1540;p53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1" name="Google Shape;1541;p53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2" name="Google Shape;1542;p53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543" name="Google Shape;1543;p53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544" name="Google Shape;154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45" name="Google Shape;1545;p53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54"/>
          <p:cNvSpPr/>
          <p:nvPr/>
        </p:nvSpPr>
        <p:spPr>
          <a:xfrm>
            <a:off x="450000" y="1679400"/>
            <a:ext cx="27288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4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54" name="Google Shape;1554;p54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5" name="Google Shape;1555;p54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54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57" name="Google Shape;1557;p54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58" name="Google Shape;1558;p54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54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54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54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54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54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54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54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66" name="Google Shape;1566;p54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67" name="Google Shape;1567;p54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68" name="Google Shape;1568;p54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69" name="Google Shape;1569;p54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0" name="Google Shape;1570;p54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1" name="Google Shape;1571;p54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2" name="Google Shape;1572;p54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3" name="Google Shape;1573;p54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54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54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54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7" name="Google Shape;1577;p54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8" name="Google Shape;1578;p54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79" name="Google Shape;1579;p54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580" name="Google Shape;1580;p54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581" name="Google Shape;1581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582" name="Google Shape;1582;p54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4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54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Introduction.   </a:t>
            </a:r>
            <a:r>
              <a:rPr b="1" lang="ko-KR" sz="22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Why</a:t>
            </a: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is Machine Learning necessary?</a:t>
            </a:r>
            <a:endParaRPr b="1"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85" name="Google Shape;1585;p54"/>
          <p:cNvSpPr txBox="1"/>
          <p:nvPr/>
        </p:nvSpPr>
        <p:spPr>
          <a:xfrm>
            <a:off x="532425" y="2661050"/>
            <a:ext cx="98130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사진을 업로드하고 카테고리를 분류하는데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추가적인 동작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 요구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됨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이는 사용자 경험에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부정적인 영향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미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침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활용하여 의류 사진을 업로드하는 동시에 카테고리를 분류하는 기능을 제공한다면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더욱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효율적인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기능 사용이 기대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됨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최신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트렌드 기술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에 발맞춰 프로젝트에 AI / ML 기술을 도입하는데 적극적 태도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55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92" name="Google Shape;1592;p55"/>
          <p:cNvSpPr/>
          <p:nvPr/>
        </p:nvSpPr>
        <p:spPr>
          <a:xfrm>
            <a:off x="450000" y="1679400"/>
            <a:ext cx="27288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55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4" name="Google Shape;1594;p55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5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96" name="Google Shape;1596;p55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97" name="Google Shape;1597;p55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55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55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55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55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55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55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55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5" name="Google Shape;1605;p55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6" name="Google Shape;1606;p55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7" name="Google Shape;1607;p55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8" name="Google Shape;1608;p55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09" name="Google Shape;1609;p55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0" name="Google Shape;1610;p55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1" name="Google Shape;1611;p55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2" name="Google Shape;1612;p55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55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55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55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6" name="Google Shape;1616;p55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7" name="Google Shape;1617;p55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18" name="Google Shape;1618;p55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619" name="Google Shape;1619;p55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620" name="Google Shape;1620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621" name="Google Shape;1621;p55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3" name="Google Shape;1623;p55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Introduction.   </a:t>
            </a:r>
            <a:r>
              <a:rPr b="1" lang="ko-KR" sz="22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How</a:t>
            </a: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does it work?</a:t>
            </a:r>
            <a:endParaRPr b="1"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24" name="Google Shape;1624;p55"/>
          <p:cNvSpPr txBox="1"/>
          <p:nvPr/>
        </p:nvSpPr>
        <p:spPr>
          <a:xfrm>
            <a:off x="532425" y="2661050"/>
            <a:ext cx="98130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학습할 의류 데이터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수집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 데이터셋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(라벨링)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기계학습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진행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데이터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생성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평가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플라스크 서버에 모델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배포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25" name="Google Shape;16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325" y="1542275"/>
            <a:ext cx="4647000" cy="46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6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2" name="Google Shape;16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013" y="2400549"/>
            <a:ext cx="6670074" cy="371720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4000" fadeDir="5400012" kx="0" rotWithShape="0" algn="bl" stA="30000" stPos="0" sy="-100000" ky="0"/>
          </a:effectLst>
        </p:spPr>
      </p:pic>
      <p:sp>
        <p:nvSpPr>
          <p:cNvPr id="1633" name="Google Shape;1633;p56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634" name="Google Shape;1634;p56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5" name="Google Shape;1635;p56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6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37" name="Google Shape;1637;p56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638" name="Google Shape;1638;p56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56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56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56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56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56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56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56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6" name="Google Shape;1646;p56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7" name="Google Shape;1647;p56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8" name="Google Shape;1648;p56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49" name="Google Shape;1649;p56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0" name="Google Shape;1650;p56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1" name="Google Shape;1651;p56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2" name="Google Shape;1652;p56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3" name="Google Shape;1653;p56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56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56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56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7" name="Google Shape;1657;p56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8" name="Google Shape;1658;p56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59" name="Google Shape;1659;p56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660" name="Google Shape;1660;p56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661" name="Google Shape;1661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662" name="Google Shape;1662;p56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56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1.  의류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수집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65" name="Google Shape;1665;p56"/>
          <p:cNvSpPr txBox="1"/>
          <p:nvPr/>
        </p:nvSpPr>
        <p:spPr>
          <a:xfrm>
            <a:off x="532425" y="2661050"/>
            <a:ext cx="39219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카테고리별 약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3,000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장의 도합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27,000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 장의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정제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된 의류 데이터와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60,000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여 장의 복잡한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RAW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데이터를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수집한다.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노이즈와 복잡한 배경사진이 있는 등 학습에 부정적인 영향을 끼치는 잘못된 데이터를 한 번 더 정제 시킨다.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1174750" y="887850"/>
            <a:ext cx="43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70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</a:t>
            </a:r>
            <a:endParaRPr b="1" sz="370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9085900" y="4092000"/>
            <a:ext cx="239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15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250950" y="1741575"/>
            <a:ext cx="3298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개발 동기 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프로젝트 소개 영상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4" name="Google Shape;224;p21"/>
          <p:cNvCxnSpPr/>
          <p:nvPr/>
        </p:nvCxnSpPr>
        <p:spPr>
          <a:xfrm>
            <a:off x="1174748" y="1503444"/>
            <a:ext cx="2781600" cy="0"/>
          </a:xfrm>
          <a:prstGeom prst="straightConnector1">
            <a:avLst/>
          </a:prstGeom>
          <a:noFill/>
          <a:ln cap="flat" cmpd="sng" w="22225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p21"/>
          <p:cNvCxnSpPr/>
          <p:nvPr/>
        </p:nvCxnSpPr>
        <p:spPr>
          <a:xfrm>
            <a:off x="1197068" y="2140431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21"/>
          <p:cNvSpPr txBox="1"/>
          <p:nvPr/>
        </p:nvSpPr>
        <p:spPr>
          <a:xfrm>
            <a:off x="1170668" y="1708034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27" name="Google Shape;227;p21"/>
          <p:cNvCxnSpPr/>
          <p:nvPr/>
        </p:nvCxnSpPr>
        <p:spPr>
          <a:xfrm>
            <a:off x="1197068" y="2709981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21"/>
          <p:cNvSpPr txBox="1"/>
          <p:nvPr/>
        </p:nvSpPr>
        <p:spPr>
          <a:xfrm>
            <a:off x="1170668" y="2277584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3200">
                <a:solidFill>
                  <a:srgbClr val="FFD4A9"/>
                </a:solidFill>
              </a:rPr>
              <a:t>2</a:t>
            </a:r>
            <a:endParaRPr>
              <a:solidFill>
                <a:srgbClr val="FFD4A9"/>
              </a:solidFill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57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57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673" name="Google Shape;1673;p57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4" name="Google Shape;1674;p57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57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76" name="Google Shape;1676;p57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677" name="Google Shape;1677;p57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57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57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57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57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57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57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57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5" name="Google Shape;1685;p57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6" name="Google Shape;1686;p57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7" name="Google Shape;1687;p57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8" name="Google Shape;1688;p57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89" name="Google Shape;1689;p57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0" name="Google Shape;1690;p57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1" name="Google Shape;1691;p57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2" name="Google Shape;1692;p57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57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57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57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6" name="Google Shape;1696;p57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7" name="Google Shape;1697;p57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8" name="Google Shape;1698;p57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699" name="Google Shape;1699;p57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700" name="Google Shape;1700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01" name="Google Shape;1701;p57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57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2.  </a:t>
            </a: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라벨링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4" name="Google Shape;1704;p57"/>
          <p:cNvSpPr txBox="1"/>
          <p:nvPr/>
        </p:nvSpPr>
        <p:spPr>
          <a:xfrm>
            <a:off x="532425" y="2566813"/>
            <a:ext cx="2960400" cy="3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수집한 의류 데이터를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카테고리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별로 분류한다.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705" name="Google Shape;17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425" y="2472583"/>
            <a:ext cx="8469325" cy="338466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8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2" name="Google Shape;17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950" y="2109425"/>
            <a:ext cx="6686600" cy="46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58"/>
          <p:cNvSpPr txBox="1"/>
          <p:nvPr/>
        </p:nvSpPr>
        <p:spPr>
          <a:xfrm>
            <a:off x="6233500" y="28209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714" name="Google Shape;1714;p58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15" name="Google Shape;1715;p58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58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17" name="Google Shape;1717;p58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718" name="Google Shape;1718;p58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58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58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58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58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58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58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58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6" name="Google Shape;1726;p58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7" name="Google Shape;1727;p58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8" name="Google Shape;1728;p58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29" name="Google Shape;1729;p58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0" name="Google Shape;1730;p58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1" name="Google Shape;1731;p58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2" name="Google Shape;1732;p58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3" name="Google Shape;1733;p58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58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58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58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7" name="Google Shape;1737;p58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8" name="Google Shape;1738;p58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39" name="Google Shape;1739;p58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740" name="Google Shape;1740;p58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741" name="Google Shape;1741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42" name="Google Shape;1742;p58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58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3.  </a:t>
            </a: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아키텍처 설정 - Xception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45" name="Google Shape;1745;p58"/>
          <p:cNvSpPr txBox="1"/>
          <p:nvPr/>
        </p:nvSpPr>
        <p:spPr>
          <a:xfrm>
            <a:off x="532425" y="2566825"/>
            <a:ext cx="4741200" cy="3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Xception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모델은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Inception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으로부터 발전한 모델이다.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인셉션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모듈은 먼저 1x1 convolution으로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cross-channel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correlation을 분석한 후,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spatial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correlation을 3x3, 5x5 convolution 으로 처리하는데,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Xception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은 이 두 상관관계를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완전히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분리할 수 있다는 가설을 기반으로 하여, 인셉션보다 더 강력하고 확실한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아키텍처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제안한다.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9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2" name="Google Shape;17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021" y="1628035"/>
            <a:ext cx="7193499" cy="443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59"/>
          <p:cNvSpPr txBox="1"/>
          <p:nvPr/>
        </p:nvSpPr>
        <p:spPr>
          <a:xfrm>
            <a:off x="4971075" y="5954725"/>
            <a:ext cx="724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u="sng">
                <a:solidFill>
                  <a:schemeClr val="hlink"/>
                </a:solidFill>
                <a:hlinkClick r:id="rId4"/>
              </a:rPr>
              <a:t>[논문 분석] A survey on Image Data Augmentation for Deep Learning — forever_happiness (tistory.com)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754" name="Google Shape;1754;p59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5" name="Google Shape;1755;p59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59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57" name="Google Shape;1757;p59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758" name="Google Shape;1758;p59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59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59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59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59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59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59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59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6" name="Google Shape;1766;p59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7" name="Google Shape;1767;p59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8" name="Google Shape;1768;p59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69" name="Google Shape;1769;p59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0" name="Google Shape;1770;p59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1" name="Google Shape;1771;p59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2" name="Google Shape;1772;p59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3" name="Google Shape;1773;p59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59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59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59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7" name="Google Shape;1777;p59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8" name="Google Shape;1778;p59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79" name="Google Shape;1779;p59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780" name="Google Shape;1780;p59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781" name="Google Shape;178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82" name="Google Shape;1782;p59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4" name="Google Shape;1784;p59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4.  </a:t>
            </a: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전처리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85" name="Google Shape;1785;p59"/>
          <p:cNvSpPr txBox="1"/>
          <p:nvPr/>
        </p:nvSpPr>
        <p:spPr>
          <a:xfrm>
            <a:off x="532425" y="2566825"/>
            <a:ext cx="4741200" cy="3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이미지를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일정한 크기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로 조절하고,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데이터셋의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다양성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높이기 위해 회전, 줌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대칭이동 등의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변형기법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사용해 학습할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데이터를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증강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(Augmentation)시킨다.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60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60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3" name="Google Shape;1793;p60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60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795" name="Google Shape;1795;p60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796" name="Google Shape;1796;p60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60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60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60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60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60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60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60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4" name="Google Shape;1804;p60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5" name="Google Shape;1805;p60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6" name="Google Shape;1806;p60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7" name="Google Shape;1807;p60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8" name="Google Shape;1808;p60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09" name="Google Shape;1809;p60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0" name="Google Shape;1810;p60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1" name="Google Shape;1811;p60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60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60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60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5" name="Google Shape;1815;p60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6" name="Google Shape;1816;p60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17" name="Google Shape;1817;p60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818" name="Google Shape;1818;p60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819" name="Google Shape;181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20" name="Google Shape;1820;p60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0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60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5.  모델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컴파일 및 테스트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23" name="Google Shape;1823;p60"/>
          <p:cNvSpPr txBox="1"/>
          <p:nvPr/>
        </p:nvSpPr>
        <p:spPr>
          <a:xfrm>
            <a:off x="532425" y="2174375"/>
            <a:ext cx="10277400" cy="3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Adam 옵티마이저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와 categorical cross-entropy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손실 함수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사용하여 모델을 컴파일하고,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(learning rate)을 0.01, 0.001, 0.0001로 변경하면서 모델을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테스트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한다.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24" name="Google Shape;18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25" y="3068274"/>
            <a:ext cx="9353550" cy="34365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0" fadeDir="5400012" kx="0" rotWithShape="0" algn="bl" stA="30000" stPos="0" sy="-100000" ky="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61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61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2" name="Google Shape;1832;p61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61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34" name="Google Shape;1834;p61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35" name="Google Shape;1835;p61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61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61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61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61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61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61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61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3" name="Google Shape;1843;p61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4" name="Google Shape;1844;p61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5" name="Google Shape;1845;p61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6" name="Google Shape;1846;p61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7" name="Google Shape;1847;p61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8" name="Google Shape;1848;p61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49" name="Google Shape;1849;p61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0" name="Google Shape;1850;p61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61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61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61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4" name="Google Shape;1854;p61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5" name="Google Shape;1855;p61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56" name="Google Shape;1856;p61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857" name="Google Shape;1857;p61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858" name="Google Shape;1858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59" name="Google Shape;1859;p61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1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1" name="Google Shape;1861;p61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6.  </a:t>
            </a: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학습 및 검증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2" name="Google Shape;1862;p61"/>
          <p:cNvSpPr txBox="1"/>
          <p:nvPr/>
        </p:nvSpPr>
        <p:spPr>
          <a:xfrm>
            <a:off x="532425" y="2174375"/>
            <a:ext cx="10277400" cy="3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훈련 데이터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(train dataset)와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검증 데이터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(validation dataset)를 이용하여 모델을 학습시킨다.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각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학습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(epoch)마다 모델의 성능을 검증하고,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성능이 가장 좋은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모델을 저장한다.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863" name="Google Shape;186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50" y="3351225"/>
            <a:ext cx="3928375" cy="28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324" y="3357526"/>
            <a:ext cx="3928375" cy="279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375" y="3338584"/>
            <a:ext cx="3815901" cy="27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62"/>
          <p:cNvSpPr/>
          <p:nvPr/>
        </p:nvSpPr>
        <p:spPr>
          <a:xfrm>
            <a:off x="450000" y="1679400"/>
            <a:ext cx="21282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62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3" name="Google Shape;1873;p62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62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875" name="Google Shape;1875;p62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76" name="Google Shape;1876;p62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62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62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62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62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62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62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62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4" name="Google Shape;1884;p62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5" name="Google Shape;1885;p62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6" name="Google Shape;1886;p62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7" name="Google Shape;1887;p62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8" name="Google Shape;1888;p62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9" name="Google Shape;1889;p62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0" name="Google Shape;1890;p62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1" name="Google Shape;1891;p62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62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62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62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5" name="Google Shape;1895;p62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6" name="Google Shape;1896;p62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7" name="Google Shape;1897;p62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898" name="Google Shape;1898;p62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899" name="Google Shape;1899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00" name="Google Shape;1900;p62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2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2" name="Google Shape;1902;p62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7.  </a:t>
            </a: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모델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배포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03" name="Google Shape;19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378" y="2889607"/>
            <a:ext cx="2943900" cy="38432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62"/>
          <p:cNvSpPr txBox="1"/>
          <p:nvPr/>
        </p:nvSpPr>
        <p:spPr>
          <a:xfrm>
            <a:off x="532425" y="2174375"/>
            <a:ext cx="102774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플라스크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서버를 구축하여 모델을 배포한다. 사용자가 올린 사진은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POST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형식으로 플라스크 서버로 전송이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되고, 사진의 의류 종류를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분석한 결과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반환 한다. 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5" name="Google Shape;1905;p62"/>
          <p:cNvSpPr txBox="1"/>
          <p:nvPr/>
        </p:nvSpPr>
        <p:spPr>
          <a:xfrm>
            <a:off x="1202425" y="3389750"/>
            <a:ext cx="72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User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06" name="Google Shape;1906;p62"/>
          <p:cNvSpPr txBox="1"/>
          <p:nvPr/>
        </p:nvSpPr>
        <p:spPr>
          <a:xfrm>
            <a:off x="3136325" y="3345600"/>
            <a:ext cx="1089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Server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07" name="Google Shape;1907;p62"/>
          <p:cNvSpPr txBox="1"/>
          <p:nvPr/>
        </p:nvSpPr>
        <p:spPr>
          <a:xfrm>
            <a:off x="1808525" y="4570038"/>
            <a:ext cx="1815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POST: 옷 이미지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08" name="Google Shape;1908;p62"/>
          <p:cNvSpPr txBox="1"/>
          <p:nvPr/>
        </p:nvSpPr>
        <p:spPr>
          <a:xfrm>
            <a:off x="1808525" y="5619300"/>
            <a:ext cx="5651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HTTP STATUS: 200 OK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09" name="Google Shape;1909;p62"/>
          <p:cNvSpPr txBox="1"/>
          <p:nvPr/>
        </p:nvSpPr>
        <p:spPr>
          <a:xfrm>
            <a:off x="1859525" y="5849650"/>
            <a:ext cx="56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</a:rPr>
              <a:t>Label : T-Shirts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10" name="Google Shape;1910;p62" title="Recording 2024-08-26 002329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304" y="3014725"/>
            <a:ext cx="6541747" cy="384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63"/>
          <p:cNvSpPr/>
          <p:nvPr/>
        </p:nvSpPr>
        <p:spPr>
          <a:xfrm>
            <a:off x="5068650" y="1643775"/>
            <a:ext cx="28011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63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8" name="Google Shape;1918;p63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63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20" name="Google Shape;1920;p63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21" name="Google Shape;1921;p63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63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63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63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63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63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63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63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9" name="Google Shape;1929;p63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0" name="Google Shape;1930;p63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1" name="Google Shape;1931;p63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2" name="Google Shape;1932;p63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3" name="Google Shape;1933;p63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4" name="Google Shape;1934;p63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5" name="Google Shape;1935;p63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6" name="Google Shape;1936;p63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63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63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63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0" name="Google Shape;1940;p63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1" name="Google Shape;1941;p63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2" name="Google Shape;1942;p63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43" name="Google Shape;1943;p63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944" name="Google Shape;1944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45" name="Google Shape;1945;p63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3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7" name="Google Shape;1947;p63"/>
          <p:cNvSpPr txBox="1"/>
          <p:nvPr/>
        </p:nvSpPr>
        <p:spPr>
          <a:xfrm>
            <a:off x="5140925" y="1588425"/>
            <a:ext cx="62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Final.  </a:t>
            </a: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의류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이미지 인식 시연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8" name="Google Shape;1948;p63"/>
          <p:cNvSpPr txBox="1"/>
          <p:nvPr/>
        </p:nvSpPr>
        <p:spPr>
          <a:xfrm>
            <a:off x="5240225" y="2648450"/>
            <a:ext cx="4785900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기능에서 옷 이미지를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업로드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하면, 옷의 종류를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하여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자동으로 분류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해 주는 모습을 확인할 수 있다.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49" name="Google Shape;1949;p63" title="Untitled video - Made with Clipchamp (1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850" y="1339833"/>
            <a:ext cx="3773700" cy="547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64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956" name="Google Shape;1956;p64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7" name="Google Shape;1957;p64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64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59" name="Google Shape;1959;p64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60" name="Google Shape;1960;p64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64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64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64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64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64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64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64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8" name="Google Shape;1968;p64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69" name="Google Shape;1969;p64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0" name="Google Shape;1970;p64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1" name="Google Shape;1971;p64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2" name="Google Shape;1972;p64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3" name="Google Shape;1973;p64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4" name="Google Shape;1974;p64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5" name="Google Shape;1975;p64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64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64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64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79" name="Google Shape;1979;p64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0" name="Google Shape;1980;p64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81" name="Google Shape;1981;p64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1982" name="Google Shape;1982;p64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1983" name="Google Shape;1983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84" name="Google Shape;1984;p64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4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65"/>
          <p:cNvSpPr/>
          <p:nvPr/>
        </p:nvSpPr>
        <p:spPr>
          <a:xfrm>
            <a:off x="450000" y="1679400"/>
            <a:ext cx="27288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65"/>
          <p:cNvSpPr txBox="1"/>
          <p:nvPr/>
        </p:nvSpPr>
        <p:spPr>
          <a:xfrm>
            <a:off x="5688500" y="2889600"/>
            <a:ext cx="46755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993" name="Google Shape;1993;p65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4" name="Google Shape;1994;p65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65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996" name="Google Shape;1996;p65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97" name="Google Shape;1997;p65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65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65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65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65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65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65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65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5" name="Google Shape;2005;p65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6" name="Google Shape;2006;p65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7" name="Google Shape;2007;p65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8" name="Google Shape;2008;p65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09" name="Google Shape;2009;p65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0" name="Google Shape;2010;p65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1" name="Google Shape;2011;p65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2" name="Google Shape;2012;p65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65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65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65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6" name="Google Shape;2016;p65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7" name="Google Shape;2017;p65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18" name="Google Shape;2018;p65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OCR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019" name="Google Shape;2019;p65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2020" name="Google Shape;2020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21" name="Google Shape;2021;p65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5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3" name="Google Shape;2023;p65"/>
          <p:cNvSpPr txBox="1"/>
          <p:nvPr/>
        </p:nvSpPr>
        <p:spPr>
          <a:xfrm>
            <a:off x="532425" y="1612800"/>
            <a:ext cx="1147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Introduction.   </a:t>
            </a:r>
            <a:r>
              <a:rPr b="1" lang="ko-KR" sz="22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Why</a:t>
            </a: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is OCR necessary?</a:t>
            </a:r>
            <a:endParaRPr b="1"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24" name="Google Shape;2024;p65"/>
          <p:cNvSpPr txBox="1"/>
          <p:nvPr/>
        </p:nvSpPr>
        <p:spPr>
          <a:xfrm>
            <a:off x="532425" y="2661050"/>
            <a:ext cx="98130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영수증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사진을 찍어 품목을 자동으로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분류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함으로써 기능 사용에 대한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접근성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 용이해짐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품목이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많을경우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수동으로 입력해야하는 수고를 덜음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Char char="●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스마트폰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이용해 언제 어디서든 편하게 기능을 사용할 수 있음</a:t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66"/>
          <p:cNvSpPr/>
          <p:nvPr/>
        </p:nvSpPr>
        <p:spPr>
          <a:xfrm>
            <a:off x="5812800" y="2231575"/>
            <a:ext cx="27288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66"/>
          <p:cNvSpPr txBox="1"/>
          <p:nvPr/>
        </p:nvSpPr>
        <p:spPr>
          <a:xfrm>
            <a:off x="5945925" y="2164963"/>
            <a:ext cx="60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Introduction.  </a:t>
            </a:r>
            <a:r>
              <a:rPr b="1" lang="ko-KR" sz="225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How</a:t>
            </a:r>
            <a:r>
              <a:rPr lang="ko-KR" sz="225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does it work?</a:t>
            </a:r>
            <a:endParaRPr b="1"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2" name="Google Shape;2032;p66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3" name="Google Shape;2033;p66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66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35" name="Google Shape;2035;p66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36" name="Google Shape;2036;p66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66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66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66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66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66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66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66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4" name="Google Shape;2044;p66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5" name="Google Shape;2045;p66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6" name="Google Shape;2046;p66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7" name="Google Shape;2047;p66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8" name="Google Shape;2048;p66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9" name="Google Shape;2049;p66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0" name="Google Shape;2050;p66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1" name="Google Shape;2051;p66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66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66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66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5" name="Google Shape;2055;p66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6" name="Google Shape;2056;p66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7" name="Google Shape;2057;p66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OCR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058" name="Google Shape;2058;p66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2059" name="Google Shape;205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60" name="Google Shape;2060;p66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6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62" name="Google Shape;206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5" y="1628014"/>
            <a:ext cx="4434800" cy="48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66"/>
          <p:cNvSpPr txBox="1"/>
          <p:nvPr/>
        </p:nvSpPr>
        <p:spPr>
          <a:xfrm>
            <a:off x="8697481" y="3441763"/>
            <a:ext cx="24702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2064" name="Google Shape;2064;p66"/>
          <p:cNvSpPr txBox="1"/>
          <p:nvPr/>
        </p:nvSpPr>
        <p:spPr>
          <a:xfrm>
            <a:off x="5973550" y="3213213"/>
            <a:ext cx="5184300" cy="27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Clova OCR API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를 이용한 영수증 문서 데이터 추출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인코딩 및 문장 추출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Hyper Clova API 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를 이용한 품목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추출</a:t>
            </a: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분류</a:t>
            </a:r>
            <a:b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KR"/>
              <a:buAutoNum type="arabicPeriod"/>
            </a:pPr>
            <a:r>
              <a:rPr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플라스크 서버에 기능 </a:t>
            </a: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배포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5" name="Google Shape;2065;p66"/>
          <p:cNvSpPr txBox="1"/>
          <p:nvPr/>
        </p:nvSpPr>
        <p:spPr>
          <a:xfrm>
            <a:off x="936175" y="2421475"/>
            <a:ext cx="8565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User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66" name="Google Shape;2066;p66"/>
          <p:cNvSpPr txBox="1"/>
          <p:nvPr/>
        </p:nvSpPr>
        <p:spPr>
          <a:xfrm>
            <a:off x="2869150" y="2418475"/>
            <a:ext cx="111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Server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67" name="Google Shape;2067;p66"/>
          <p:cNvSpPr txBox="1"/>
          <p:nvPr/>
        </p:nvSpPr>
        <p:spPr>
          <a:xfrm>
            <a:off x="4446900" y="2421475"/>
            <a:ext cx="12666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CLOVA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68" name="Google Shape;2068;p66"/>
          <p:cNvSpPr txBox="1"/>
          <p:nvPr/>
        </p:nvSpPr>
        <p:spPr>
          <a:xfrm>
            <a:off x="1792675" y="2656200"/>
            <a:ext cx="7554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영수증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우유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스팸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69" name="Google Shape;2069;p66"/>
          <p:cNvSpPr txBox="1"/>
          <p:nvPr/>
        </p:nvSpPr>
        <p:spPr>
          <a:xfrm>
            <a:off x="1499900" y="3350700"/>
            <a:ext cx="160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POST: 영수증 이미지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0" name="Google Shape;2070;p66"/>
          <p:cNvSpPr txBox="1"/>
          <p:nvPr/>
        </p:nvSpPr>
        <p:spPr>
          <a:xfrm>
            <a:off x="3382600" y="2845275"/>
            <a:ext cx="1472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CLOVA OCR API 요청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1" name="Google Shape;2071;p66"/>
          <p:cNvSpPr txBox="1"/>
          <p:nvPr/>
        </p:nvSpPr>
        <p:spPr>
          <a:xfrm>
            <a:off x="3453400" y="3523850"/>
            <a:ext cx="18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OCR </a:t>
            </a:r>
            <a:r>
              <a:rPr lang="ko-KR" sz="900">
                <a:solidFill>
                  <a:schemeClr val="dk1"/>
                </a:solidFill>
              </a:rPr>
              <a:t>결과 값</a:t>
            </a:r>
            <a:r>
              <a:rPr lang="ko-KR" sz="900">
                <a:solidFill>
                  <a:schemeClr val="dk1"/>
                </a:solidFill>
              </a:rPr>
              <a:t> 반환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2" name="Google Shape;2072;p66"/>
          <p:cNvSpPr txBox="1"/>
          <p:nvPr/>
        </p:nvSpPr>
        <p:spPr>
          <a:xfrm>
            <a:off x="3556750" y="4015213"/>
            <a:ext cx="1266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UTF-8 Encoding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3" name="Google Shape;2073;p66"/>
          <p:cNvSpPr txBox="1"/>
          <p:nvPr/>
        </p:nvSpPr>
        <p:spPr>
          <a:xfrm>
            <a:off x="3201400" y="4494825"/>
            <a:ext cx="16029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Hyper CLOVA API 로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품목 구분 요청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4" name="Google Shape;2074;p66"/>
          <p:cNvSpPr txBox="1"/>
          <p:nvPr/>
        </p:nvSpPr>
        <p:spPr>
          <a:xfrm>
            <a:off x="3453400" y="5229575"/>
            <a:ext cx="13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영수증의 품목 반환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75" name="Google Shape;2075;p66"/>
          <p:cNvSpPr txBox="1"/>
          <p:nvPr/>
        </p:nvSpPr>
        <p:spPr>
          <a:xfrm>
            <a:off x="1499900" y="5533775"/>
            <a:ext cx="14727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</a:rPr>
              <a:t>품목을 Json 형태로 반환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324063" y="469150"/>
            <a:ext cx="2970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01. 개발 동기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38" name="Google Shape;238;p22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239" name="Google Shape;23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40" name="Google Shape;240;p22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1129402" y="1152513"/>
            <a:ext cx="9878369" cy="4857750"/>
            <a:chOff x="1129402" y="1152513"/>
            <a:chExt cx="9878369" cy="4857750"/>
          </a:xfrm>
        </p:grpSpPr>
        <p:pic>
          <p:nvPicPr>
            <p:cNvPr id="243" name="Google Shape;24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35771" y="1152513"/>
              <a:ext cx="4572000" cy="48577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17000" fadeDir="5400012" kx="0" rotWithShape="0" algn="bl" stA="30000" stPos="0" sy="-100000" ky="0"/>
            </a:effectLst>
          </p:spPr>
        </p:pic>
        <p:sp>
          <p:nvSpPr>
            <p:cNvPr id="244" name="Google Shape;244;p22"/>
            <p:cNvSpPr txBox="1"/>
            <p:nvPr/>
          </p:nvSpPr>
          <p:spPr>
            <a:xfrm>
              <a:off x="1129402" y="2645090"/>
              <a:ext cx="4628400" cy="16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3020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Noto Sans KR"/>
                <a:buChar char="●"/>
              </a:pPr>
              <a:r>
                <a:rPr lang="ko-KR" sz="1600">
                  <a:latin typeface="Noto Sans KR"/>
                  <a:ea typeface="Noto Sans KR"/>
                  <a:cs typeface="Noto Sans KR"/>
                  <a:sym typeface="Noto Sans KR"/>
                </a:rPr>
                <a:t>최근 1인 가구 수의 급격한 증가</a:t>
              </a:r>
              <a:endParaRPr sz="16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020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Noto Sans KR"/>
                <a:buChar char="●"/>
              </a:pPr>
              <a:r>
                <a:rPr lang="ko-KR" sz="1600">
                  <a:latin typeface="Noto Sans KR"/>
                  <a:ea typeface="Noto Sans KR"/>
                  <a:cs typeface="Noto Sans KR"/>
                  <a:sym typeface="Noto Sans KR"/>
                </a:rPr>
                <a:t>자취 생활에 어려움을 겪는 사람 또한 증가</a:t>
              </a:r>
              <a:endParaRPr sz="1600">
                <a:latin typeface="Noto Sans KR"/>
                <a:ea typeface="Noto Sans KR"/>
                <a:cs typeface="Noto Sans KR"/>
                <a:sym typeface="Noto Sans KR"/>
              </a:endParaRPr>
            </a:p>
            <a:p>
              <a:pPr indent="-330200" lvl="0" marL="457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Noto Sans KR"/>
                <a:buChar char="●"/>
              </a:pPr>
              <a:r>
                <a:rPr lang="ko-KR" sz="1600">
                  <a:latin typeface="Noto Sans KR"/>
                  <a:ea typeface="Noto Sans KR"/>
                  <a:cs typeface="Noto Sans KR"/>
                  <a:sym typeface="Noto Sans KR"/>
                </a:rPr>
                <a:t>사람이 살아가는 데 필수적인 3가지 요소인 의/식/주를 통합</a:t>
              </a:r>
              <a:r>
                <a:rPr lang="ko-KR" sz="1600">
                  <a:latin typeface="Noto Sans KR"/>
                  <a:ea typeface="Noto Sans KR"/>
                  <a:cs typeface="Noto Sans KR"/>
                  <a:sym typeface="Noto Sans KR"/>
                </a:rPr>
                <a:t>•</a:t>
              </a:r>
              <a:r>
                <a:rPr lang="ko-KR" sz="1600">
                  <a:latin typeface="Noto Sans KR"/>
                  <a:ea typeface="Noto Sans KR"/>
                  <a:cs typeface="Noto Sans KR"/>
                  <a:sym typeface="Noto Sans KR"/>
                </a:rPr>
                <a:t>관리하는 웹 애플리케이션 개발</a:t>
              </a:r>
              <a:endParaRPr sz="16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1133276" y="2100175"/>
              <a:ext cx="301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Noto Sans KR"/>
                  <a:ea typeface="Noto Sans KR"/>
                  <a:cs typeface="Noto Sans KR"/>
                  <a:sym typeface="Noto Sans KR"/>
                </a:rPr>
                <a:t>프로젝트 개요 / 동기</a:t>
              </a:r>
              <a:endParaRPr b="1" sz="24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246" name="Google Shape;246;p22"/>
            <p:cNvCxnSpPr/>
            <p:nvPr/>
          </p:nvCxnSpPr>
          <p:spPr>
            <a:xfrm>
              <a:off x="1231840" y="2580686"/>
              <a:ext cx="2396700" cy="0"/>
            </a:xfrm>
            <a:prstGeom prst="straightConnector1">
              <a:avLst/>
            </a:prstGeom>
            <a:noFill/>
            <a:ln cap="flat" cmpd="sng" w="222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67"/>
          <p:cNvSpPr/>
          <p:nvPr/>
        </p:nvSpPr>
        <p:spPr>
          <a:xfrm>
            <a:off x="8711925" y="1588425"/>
            <a:ext cx="2728800" cy="482400"/>
          </a:xfrm>
          <a:prstGeom prst="parallelogram">
            <a:avLst>
              <a:gd fmla="val 25000" name="adj"/>
            </a:avLst>
          </a:prstGeom>
          <a:solidFill>
            <a:srgbClr val="FFD4A9"/>
          </a:solidFill>
          <a:ln cap="flat" cmpd="sng" w="9525">
            <a:solidFill>
              <a:srgbClr val="FFD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67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3" name="Google Shape;2083;p67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67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085" name="Google Shape;2085;p67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86" name="Google Shape;2086;p67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67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67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67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67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67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67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67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4" name="Google Shape;2094;p67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5" name="Google Shape;2095;p67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6" name="Google Shape;2096;p67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7" name="Google Shape;2097;p67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8" name="Google Shape;2098;p67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99" name="Google Shape;2099;p67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0" name="Google Shape;2100;p67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1" name="Google Shape;2101;p67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67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67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67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5" name="Google Shape;2105;p67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6" name="Google Shape;2106;p67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07" name="Google Shape;2107;p67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OCR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108" name="Google Shape;2108;p67"/>
          <p:cNvGrpSpPr/>
          <p:nvPr/>
        </p:nvGrpSpPr>
        <p:grpSpPr>
          <a:xfrm>
            <a:off x="11276396" y="5942388"/>
            <a:ext cx="915600" cy="915600"/>
            <a:chOff x="1079621" y="3749638"/>
            <a:chExt cx="915600" cy="915600"/>
          </a:xfrm>
        </p:grpSpPr>
        <p:pic>
          <p:nvPicPr>
            <p:cNvPr id="2109" name="Google Shape;2109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10" name="Google Shape;2110;p67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7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67"/>
          <p:cNvSpPr txBox="1"/>
          <p:nvPr/>
        </p:nvSpPr>
        <p:spPr>
          <a:xfrm>
            <a:off x="8697875" y="1539525"/>
            <a:ext cx="352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Chapter Final.</a:t>
            </a:r>
            <a:b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1"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OCR</a:t>
            </a:r>
            <a:r>
              <a:rPr lang="ko-KR" sz="2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영수증 품목 분류 시연</a:t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13" name="Google Shape;2113;p67"/>
          <p:cNvSpPr txBox="1"/>
          <p:nvPr/>
        </p:nvSpPr>
        <p:spPr>
          <a:xfrm>
            <a:off x="8676275" y="3017025"/>
            <a:ext cx="3565500" cy="3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사용자가 </a:t>
            </a:r>
            <a:r>
              <a:rPr b="1"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영수증 </a:t>
            </a: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사진을 업로드하면, 영수증 내 많은 </a:t>
            </a:r>
            <a:r>
              <a:rPr b="1"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문자 데이터 </a:t>
            </a: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중에서</a:t>
            </a:r>
            <a:b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샘플 영수증내 </a:t>
            </a:r>
            <a:r>
              <a:rPr b="1"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품목</a:t>
            </a: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 </a:t>
            </a:r>
            <a:r>
              <a:rPr b="1"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‘에그마요랩’</a:t>
            </a:r>
            <a:endParaRPr b="1" sz="1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정확히 </a:t>
            </a:r>
            <a:r>
              <a:rPr b="1"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추출</a:t>
            </a: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하는 것 을 확인할 수</a:t>
            </a:r>
            <a:endParaRPr sz="1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있다.</a:t>
            </a:r>
            <a:endParaRPr sz="1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14" name="Google Shape;2114;p67" title="Untitled video - Made with Clipchamp (2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28025"/>
            <a:ext cx="8697874" cy="4892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68"/>
          <p:cNvSpPr/>
          <p:nvPr/>
        </p:nvSpPr>
        <p:spPr>
          <a:xfrm>
            <a:off x="5812800" y="1151575"/>
            <a:ext cx="6160500" cy="31983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68"/>
          <p:cNvSpPr txBox="1"/>
          <p:nvPr/>
        </p:nvSpPr>
        <p:spPr>
          <a:xfrm>
            <a:off x="6081656" y="205680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사진첩 업로드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FLASK SERVER(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ngrok, 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remove.bg)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Noto Sans KR"/>
                <a:ea typeface="Noto Sans KR"/>
                <a:cs typeface="Noto Sans KR"/>
                <a:sym typeface="Noto Sans KR"/>
              </a:rPr>
              <a:t>Machine Learning</a:t>
            </a:r>
            <a:endParaRPr sz="2250">
              <a:solidFill>
                <a:schemeClr val="dk1"/>
              </a:solidFill>
              <a:highlight>
                <a:srgbClr val="FDFDFD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Naver Cloud - Object Storage 저장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22" name="Google Shape;2122;p68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3" name="Google Shape;2123;p68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68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25" name="Google Shape;2125;p68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126" name="Google Shape;2126;p68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68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68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68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68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68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68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68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4" name="Google Shape;2134;p68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5" name="Google Shape;2135;p68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6" name="Google Shape;2136;p68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7" name="Google Shape;2137;p68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8" name="Google Shape;2138;p68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39" name="Google Shape;2139;p68"/>
          <p:cNvSpPr txBox="1"/>
          <p:nvPr/>
        </p:nvSpPr>
        <p:spPr>
          <a:xfrm>
            <a:off x="7401376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0" name="Google Shape;2140;p68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1" name="Google Shape;2141;p68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68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68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68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5" name="Google Shape;2145;p68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6" name="Google Shape;2146;p68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47" name="Google Shape;2147;p68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148" name="Google Shape;2148;p68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149" name="Google Shape;2149;p68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150" name="Google Shape;2150;p68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151" name="Google Shape;2151;p68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68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53" name="Google Shape;2153;p68"/>
          <p:cNvSpPr txBox="1"/>
          <p:nvPr/>
        </p:nvSpPr>
        <p:spPr>
          <a:xfrm>
            <a:off x="12652650" y="1397250"/>
            <a:ext cx="350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옷장 등록에 대한 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업로드 - 촬영 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업로드 - 본인의 사진첩 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미리보기 가능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업로드 버튼 클릭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 배경색 지워짐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-&gt;무슨 옷인지 판별(티셔츠)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-&gt;네이버 저장되는 이미지도(시간 나오게)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154" name="Google Shape;2154;p68"/>
          <p:cNvSpPr txBox="1"/>
          <p:nvPr/>
        </p:nvSpPr>
        <p:spPr>
          <a:xfrm>
            <a:off x="6005456" y="15395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 </a:t>
            </a: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등록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55" name="Google Shape;2155;p68"/>
          <p:cNvSpPr txBox="1"/>
          <p:nvPr/>
        </p:nvSpPr>
        <p:spPr>
          <a:xfrm>
            <a:off x="643525" y="18306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56" name="Google Shape;2156;p68"/>
          <p:cNvSpPr/>
          <p:nvPr/>
        </p:nvSpPr>
        <p:spPr>
          <a:xfrm>
            <a:off x="3556739" y="3433056"/>
            <a:ext cx="1683300" cy="23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oto Sans KR"/>
                <a:ea typeface="Noto Sans KR"/>
                <a:cs typeface="Noto Sans KR"/>
                <a:sym typeface="Noto Sans KR"/>
              </a:rPr>
              <a:t>FLASK SERVER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57" name="Google Shape;21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550" y="2904838"/>
            <a:ext cx="11239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875" y="1339825"/>
            <a:ext cx="6572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68"/>
          <p:cNvSpPr/>
          <p:nvPr/>
        </p:nvSpPr>
        <p:spPr>
          <a:xfrm>
            <a:off x="3512839" y="1910918"/>
            <a:ext cx="1683300" cy="23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oto Sans KR"/>
                <a:ea typeface="Noto Sans KR"/>
                <a:cs typeface="Noto Sans KR"/>
                <a:sym typeface="Noto Sans KR"/>
              </a:rPr>
              <a:t>USER</a:t>
            </a:r>
            <a:endParaRPr sz="1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60" name="Google Shape;216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998" y="1339825"/>
            <a:ext cx="2442600" cy="5315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1" name="Google Shape;216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00" y="1339825"/>
            <a:ext cx="2442600" cy="53155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2" name="Google Shape;2162;p68"/>
          <p:cNvSpPr/>
          <p:nvPr/>
        </p:nvSpPr>
        <p:spPr>
          <a:xfrm>
            <a:off x="958125" y="5337550"/>
            <a:ext cx="731400" cy="33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3" name="Google Shape;216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600" y="1339825"/>
            <a:ext cx="2442600" cy="5315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4" name="Google Shape;216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588" y="1339825"/>
            <a:ext cx="2442600" cy="53155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5" name="Google Shape;2165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0000" y="1339825"/>
            <a:ext cx="2442600" cy="5315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68"/>
          <p:cNvSpPr/>
          <p:nvPr/>
        </p:nvSpPr>
        <p:spPr>
          <a:xfrm>
            <a:off x="4255750" y="2246188"/>
            <a:ext cx="2853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68"/>
          <p:cNvSpPr txBox="1"/>
          <p:nvPr/>
        </p:nvSpPr>
        <p:spPr>
          <a:xfrm>
            <a:off x="4468526" y="2328125"/>
            <a:ext cx="1077900" cy="5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highlight>
                  <a:srgbClr val="FCE5CD"/>
                </a:highlight>
                <a:latin typeface="Noto Sans KR"/>
                <a:ea typeface="Noto Sans KR"/>
                <a:cs typeface="Noto Sans KR"/>
                <a:sym typeface="Noto Sans KR"/>
              </a:rPr>
              <a:t>ngrok </a:t>
            </a:r>
            <a:br>
              <a:rPr lang="ko-KR" sz="1100">
                <a:highlight>
                  <a:srgbClr val="FCE5CD"/>
                </a:highlight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1100">
                <a:highlight>
                  <a:srgbClr val="FCE5CD"/>
                </a:highlight>
                <a:latin typeface="Noto Sans KR"/>
                <a:ea typeface="Noto Sans KR"/>
                <a:cs typeface="Noto Sans KR"/>
                <a:sym typeface="Noto Sans KR"/>
              </a:rPr>
              <a:t>tunneling</a:t>
            </a:r>
            <a:endParaRPr sz="1100">
              <a:solidFill>
                <a:srgbClr val="000000"/>
              </a:solidFill>
              <a:highlight>
                <a:srgbClr val="FCE5CD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68" name="Google Shape;2168;p68"/>
          <p:cNvSpPr/>
          <p:nvPr/>
        </p:nvSpPr>
        <p:spPr>
          <a:xfrm>
            <a:off x="4255750" y="3795625"/>
            <a:ext cx="2853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68"/>
          <p:cNvSpPr/>
          <p:nvPr/>
        </p:nvSpPr>
        <p:spPr>
          <a:xfrm>
            <a:off x="3560130" y="4481593"/>
            <a:ext cx="1683300" cy="23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oto Sans KR"/>
                <a:ea typeface="Noto Sans KR"/>
                <a:cs typeface="Noto Sans KR"/>
                <a:sym typeface="Noto Sans KR"/>
              </a:rPr>
              <a:t>Machine Learning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70" name="Google Shape;2170;p68"/>
          <p:cNvSpPr txBox="1"/>
          <p:nvPr/>
        </p:nvSpPr>
        <p:spPr>
          <a:xfrm>
            <a:off x="4468526" y="3889425"/>
            <a:ext cx="1077900" cy="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highlight>
                  <a:srgbClr val="FCE5CD"/>
                </a:highlight>
                <a:latin typeface="Noto Sans KR"/>
                <a:ea typeface="Noto Sans KR"/>
                <a:cs typeface="Noto Sans KR"/>
                <a:sym typeface="Noto Sans KR"/>
              </a:rPr>
              <a:t>remove-bg</a:t>
            </a:r>
            <a:endParaRPr sz="1100">
              <a:solidFill>
                <a:srgbClr val="000000"/>
              </a:solidFill>
              <a:highlight>
                <a:srgbClr val="FCE5CD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71" name="Google Shape;2171;p68"/>
          <p:cNvSpPr/>
          <p:nvPr/>
        </p:nvSpPr>
        <p:spPr>
          <a:xfrm>
            <a:off x="1715502" y="5337550"/>
            <a:ext cx="657300" cy="33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68"/>
          <p:cNvSpPr/>
          <p:nvPr/>
        </p:nvSpPr>
        <p:spPr>
          <a:xfrm>
            <a:off x="4255750" y="4882850"/>
            <a:ext cx="2853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3" name="Google Shape;2173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44600" y="5530138"/>
            <a:ext cx="5143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68"/>
          <p:cNvSpPr/>
          <p:nvPr/>
        </p:nvSpPr>
        <p:spPr>
          <a:xfrm>
            <a:off x="3560130" y="6128168"/>
            <a:ext cx="1683300" cy="230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oto Sans KR"/>
                <a:ea typeface="Noto Sans KR"/>
                <a:cs typeface="Noto Sans KR"/>
                <a:sym typeface="Noto Sans KR"/>
              </a:rPr>
              <a:t>Object Storage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75" name="Google Shape;2175;p68"/>
          <p:cNvSpPr txBox="1"/>
          <p:nvPr/>
        </p:nvSpPr>
        <p:spPr>
          <a:xfrm>
            <a:off x="4468526" y="5143900"/>
            <a:ext cx="1077900" cy="35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highlight>
                  <a:srgbClr val="FCE5CD"/>
                </a:highlight>
                <a:latin typeface="Noto Sans KR"/>
                <a:ea typeface="Noto Sans KR"/>
                <a:cs typeface="Noto Sans KR"/>
                <a:sym typeface="Noto Sans KR"/>
              </a:rPr>
              <a:t>등록</a:t>
            </a:r>
            <a:endParaRPr sz="1100">
              <a:solidFill>
                <a:srgbClr val="000000"/>
              </a:solidFill>
              <a:highlight>
                <a:srgbClr val="FCE5CD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176" name="Google Shape;2176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000" y="1339825"/>
            <a:ext cx="2442600" cy="531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3600" y="1339825"/>
            <a:ext cx="2442600" cy="5315558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68"/>
          <p:cNvSpPr/>
          <p:nvPr/>
        </p:nvSpPr>
        <p:spPr>
          <a:xfrm>
            <a:off x="2478375" y="1437975"/>
            <a:ext cx="334800" cy="33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69"/>
          <p:cNvSpPr/>
          <p:nvPr/>
        </p:nvSpPr>
        <p:spPr>
          <a:xfrm>
            <a:off x="5812800" y="1151575"/>
            <a:ext cx="6160500" cy="32109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69"/>
          <p:cNvSpPr txBox="1"/>
          <p:nvPr/>
        </p:nvSpPr>
        <p:spPr>
          <a:xfrm>
            <a:off x="6081656" y="205680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사진첩 업로드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FLASK SERVER(remove, ngrok 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Noto Sans KR"/>
                <a:ea typeface="Noto Sans KR"/>
                <a:cs typeface="Noto Sans KR"/>
                <a:sym typeface="Noto Sans KR"/>
              </a:rPr>
              <a:t>Machine Learning</a:t>
            </a:r>
            <a:endParaRPr sz="2250">
              <a:solidFill>
                <a:schemeClr val="dk1"/>
              </a:solidFill>
              <a:highlight>
                <a:srgbClr val="FDFDFD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Naver Cloud - Object Storage 저장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86" name="Google Shape;2186;p69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7" name="Google Shape;2187;p69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69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189" name="Google Shape;2189;p69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190" name="Google Shape;2190;p69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69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p69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69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69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69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p69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69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98" name="Google Shape;2198;p69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99" name="Google Shape;2199;p69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0" name="Google Shape;2200;p69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1" name="Google Shape;2201;p69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2" name="Google Shape;2202;p69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3" name="Google Shape;2203;p69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4" name="Google Shape;2204;p69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5" name="Google Shape;2205;p69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69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69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69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9" name="Google Shape;2209;p69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0" name="Google Shape;2210;p69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11" name="Google Shape;2211;p69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212" name="Google Shape;2212;p69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213" name="Google Shape;2213;p69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214" name="Google Shape;2214;p69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215" name="Google Shape;2215;p6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6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17" name="Google Shape;2217;p69"/>
          <p:cNvSpPr txBox="1"/>
          <p:nvPr/>
        </p:nvSpPr>
        <p:spPr>
          <a:xfrm>
            <a:off x="12652650" y="1397250"/>
            <a:ext cx="350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옷장 등록에 대한 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업로드 - 촬영 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업로드 - 본인의 사진첩 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미리보기 가능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업로드 버튼 클릭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 배경색 지워짐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-&gt;무슨 옷인지 판별(티셔츠)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-&gt;네이버 저장되는 이미지도(시간 나오게)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218" name="Google Shape;2218;p69"/>
          <p:cNvSpPr txBox="1"/>
          <p:nvPr/>
        </p:nvSpPr>
        <p:spPr>
          <a:xfrm>
            <a:off x="6005456" y="15395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 등록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19" name="Google Shape;22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625" y="1339825"/>
            <a:ext cx="2442601" cy="5293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0" name="Google Shape;2220;p69" title="Screen_Recording_20240826_043504_NAVER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00" y="1339825"/>
            <a:ext cx="2442601" cy="529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70"/>
          <p:cNvSpPr/>
          <p:nvPr/>
        </p:nvSpPr>
        <p:spPr>
          <a:xfrm>
            <a:off x="5812800" y="1151575"/>
            <a:ext cx="6160500" cy="56112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70"/>
          <p:cNvSpPr txBox="1"/>
          <p:nvPr/>
        </p:nvSpPr>
        <p:spPr>
          <a:xfrm>
            <a:off x="6081656" y="2056800"/>
            <a:ext cx="5860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아우터, 상의, 하의, 신발, 가방, 악세사리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 이름, 종류, 색상, 소재, 계절, 커스텀 태그 수정 가능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Noto Sans KR"/>
                <a:ea typeface="Noto Sans KR"/>
                <a:cs typeface="Noto Sans KR"/>
                <a:sym typeface="Noto Sans KR"/>
              </a:rPr>
              <a:t>세탁방법 :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옷 종류 및 소재별 추천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28" name="Google Shape;2228;p70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9" name="Google Shape;2229;p70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70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31" name="Google Shape;2231;p70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232" name="Google Shape;2232;p70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70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70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70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70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70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70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70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0" name="Google Shape;2240;p70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1" name="Google Shape;2241;p70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2" name="Google Shape;2242;p70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3" name="Google Shape;2243;p70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4" name="Google Shape;2244;p70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5" name="Google Shape;2245;p70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6" name="Google Shape;2246;p70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47" name="Google Shape;2247;p70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70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70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70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1" name="Google Shape;2251;p70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2" name="Google Shape;2252;p70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53" name="Google Shape;2253;p70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254" name="Google Shape;2254;p70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255" name="Google Shape;2255;p70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256" name="Google Shape;2256;p70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257" name="Google Shape;2257;p70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70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9" name="Google Shape;2259;p70"/>
          <p:cNvSpPr txBox="1"/>
          <p:nvPr/>
        </p:nvSpPr>
        <p:spPr>
          <a:xfrm>
            <a:off x="12856100" y="1539525"/>
            <a:ext cx="3508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옷장 분류에 대한 내용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각 항목별 페이지 접속 화면 보여주고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top으로 들어가서 </a:t>
            </a:r>
            <a:br>
              <a:rPr lang="ko-KR" sz="2100">
                <a:solidFill>
                  <a:schemeClr val="dk1"/>
                </a:solidFill>
              </a:rPr>
            </a:br>
            <a:r>
              <a:rPr lang="ko-KR" sz="2100">
                <a:solidFill>
                  <a:schemeClr val="dk1"/>
                </a:solidFill>
              </a:rPr>
              <a:t>항목 설명후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해당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티셔츠 하나, 니트하나 세탁방법 보여주기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260" name="Google Shape;2260;p70"/>
          <p:cNvSpPr txBox="1"/>
          <p:nvPr/>
        </p:nvSpPr>
        <p:spPr>
          <a:xfrm>
            <a:off x="6005456" y="15395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 분류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261" name="Google Shape;22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531" y="4022350"/>
            <a:ext cx="40290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269" y="4793438"/>
            <a:ext cx="30194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2625" y="1339825"/>
            <a:ext cx="2442601" cy="5293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4" name="Google Shape;2264;p70" title="Screen_Recording_20240826_044036_NAVER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000" y="1339825"/>
            <a:ext cx="2442601" cy="529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71"/>
          <p:cNvSpPr/>
          <p:nvPr/>
        </p:nvSpPr>
        <p:spPr>
          <a:xfrm>
            <a:off x="5812800" y="1151575"/>
            <a:ext cx="6160500" cy="55578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71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2" name="Google Shape;2272;p71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71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274" name="Google Shape;2274;p71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275" name="Google Shape;2275;p71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71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71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71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71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71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71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71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3" name="Google Shape;2283;p71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4" name="Google Shape;2284;p71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5" name="Google Shape;2285;p71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6" name="Google Shape;2286;p71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7" name="Google Shape;2287;p71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8" name="Google Shape;2288;p71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89" name="Google Shape;2289;p71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0" name="Google Shape;2290;p71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71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71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71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4" name="Google Shape;2294;p71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5" name="Google Shape;2295;p71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96" name="Google Shape;2296;p71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297" name="Google Shape;2297;p71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298" name="Google Shape;2298;p71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299" name="Google Shape;2299;p71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300" name="Google Shape;2300;p71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71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02" name="Google Shape;2302;p71"/>
          <p:cNvSpPr txBox="1"/>
          <p:nvPr/>
        </p:nvSpPr>
        <p:spPr>
          <a:xfrm>
            <a:off x="12874575" y="1343050"/>
            <a:ext cx="3508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날씨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ko-KR" sz="2100">
                <a:solidFill>
                  <a:schemeClr val="dk1"/>
                </a:solidFill>
              </a:rPr>
              <a:t>지역선택, 날짜선택, 시간 선택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ko-KR" sz="2100">
                <a:solidFill>
                  <a:schemeClr val="dk1"/>
                </a:solidFill>
              </a:rPr>
              <a:t>시간대별 날씨아이콘과, 배경 바뀌는 영상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ko-KR" sz="2100">
                <a:solidFill>
                  <a:schemeClr val="dk1"/>
                </a:solidFill>
              </a:rPr>
              <a:t>해당 온도에 따른 옷차림 변경 영상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303" name="Google Shape;2303;p71"/>
          <p:cNvSpPr txBox="1"/>
          <p:nvPr/>
        </p:nvSpPr>
        <p:spPr>
          <a:xfrm>
            <a:off x="6081656" y="2056800"/>
            <a:ext cx="5860500" cy="27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Open Weather API - 날씨 표현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온도 예보에 따른 옷차림 추천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AutoNum type="arabicPeriod"/>
            </a:pP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Noto Sans KR"/>
                <a:ea typeface="Noto Sans KR"/>
                <a:cs typeface="Noto Sans KR"/>
                <a:sym typeface="Noto Sans KR"/>
              </a:rPr>
              <a:t>사용자 입력 온도별 추천</a:t>
            </a:r>
            <a:endParaRPr sz="2250">
              <a:solidFill>
                <a:schemeClr val="dk1"/>
              </a:solidFill>
              <a:highlight>
                <a:srgbClr val="FDFDFD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Noto Sans KR"/>
                <a:ea typeface="Noto Sans KR"/>
                <a:cs typeface="Noto Sans KR"/>
                <a:sym typeface="Noto Sans KR"/>
              </a:rPr>
              <a:t>- 랜덤 추천 기능</a:t>
            </a:r>
            <a:endParaRPr sz="2250">
              <a:solidFill>
                <a:schemeClr val="dk1"/>
              </a:solidFill>
              <a:highlight>
                <a:srgbClr val="FDFDFD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50">
                <a:solidFill>
                  <a:schemeClr val="dk1"/>
                </a:solidFill>
                <a:highlight>
                  <a:srgbClr val="FDFDFD"/>
                </a:highlight>
                <a:latin typeface="Noto Sans KR"/>
                <a:ea typeface="Noto Sans KR"/>
                <a:cs typeface="Noto Sans KR"/>
                <a:sym typeface="Noto Sans KR"/>
              </a:rPr>
              <a:t>- 색상별 추천 기능</a:t>
            </a:r>
            <a:endParaRPr sz="2250">
              <a:solidFill>
                <a:schemeClr val="dk1"/>
              </a:solidFill>
              <a:highlight>
                <a:srgbClr val="FDFDFD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04" name="Google Shape;2304;p71"/>
          <p:cNvSpPr txBox="1"/>
          <p:nvPr/>
        </p:nvSpPr>
        <p:spPr>
          <a:xfrm>
            <a:off x="6017363" y="1539525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옷 추천받기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305" name="Google Shape;2305;p71"/>
          <p:cNvPicPr preferRelativeResize="0"/>
          <p:nvPr/>
        </p:nvPicPr>
        <p:blipFill rotWithShape="1">
          <a:blip r:embed="rId4">
            <a:alphaModFix/>
          </a:blip>
          <a:srcRect b="0" l="0" r="10634" t="0"/>
          <a:stretch/>
        </p:blipFill>
        <p:spPr>
          <a:xfrm>
            <a:off x="6366750" y="4657625"/>
            <a:ext cx="4837899" cy="18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6" name="Google Shape;2306;p71"/>
          <p:cNvSpPr txBox="1"/>
          <p:nvPr/>
        </p:nvSpPr>
        <p:spPr>
          <a:xfrm>
            <a:off x="12795550" y="4420250"/>
            <a:ext cx="3508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옷추천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ko-KR" sz="2100">
                <a:solidFill>
                  <a:schemeClr val="dk1"/>
                </a:solidFill>
              </a:rPr>
              <a:t>15~17도 (가을)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ko-KR" sz="2100">
                <a:solidFill>
                  <a:schemeClr val="dk1"/>
                </a:solidFill>
              </a:rPr>
              <a:t>3도(겨울)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ko-KR" sz="2100">
                <a:solidFill>
                  <a:schemeClr val="dk1"/>
                </a:solidFill>
              </a:rPr>
              <a:t>입력온도별 추천 눌러서 옷 바뀌는 영상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307" name="Google Shape;2307;p71" title="현재 온도별 옷추천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021573" y="1539525"/>
            <a:ext cx="2519751" cy="54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8" name="Google Shape;2308;p71" title="사용자 입력별 온도설정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248900" y="1343050"/>
            <a:ext cx="2519751" cy="54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p71" title="사용자 입력별 온도설정.mp4">
            <a:hlinkClick r:id="rId9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547150" y="1249838"/>
            <a:ext cx="2519751" cy="54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2625" y="1339825"/>
            <a:ext cx="2442601" cy="52936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1" name="Google Shape;2311;p71" title="옷추천 최종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5300" y="1336284"/>
            <a:ext cx="2442601" cy="529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72"/>
          <p:cNvSpPr/>
          <p:nvPr/>
        </p:nvSpPr>
        <p:spPr>
          <a:xfrm>
            <a:off x="7326300" y="1151575"/>
            <a:ext cx="4647000" cy="55071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72"/>
          <p:cNvSpPr txBox="1"/>
          <p:nvPr/>
        </p:nvSpPr>
        <p:spPr>
          <a:xfrm>
            <a:off x="7401375" y="1435650"/>
            <a:ext cx="4675500" cy="49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식재료 관리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식재료 등록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식재료  검색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종류별 분류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유통기한 등록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메모 등록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레시피 추천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Hyper CLOVA API 활용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AI가 등록된 식재료를 </a:t>
            </a:r>
            <a:b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사용한 레시피 추천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조건 선택 가능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19" name="Google Shape;2319;p72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0" name="Google Shape;2320;p72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72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322" name="Google Shape;2322;p72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23" name="Google Shape;2323;p72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72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72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72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72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72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72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72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1" name="Google Shape;2331;p72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2" name="Google Shape;2332;p72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3" name="Google Shape;2333;p72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4" name="Google Shape;2334;p72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5" name="Google Shape;2335;p72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6" name="Google Shape;2336;p72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7" name="Google Shape;2337;p72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8" name="Google Shape;2338;p72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72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72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72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2" name="Google Shape;2342;p72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3" name="Google Shape;2343;p72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4" name="Google Shape;2344;p72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레시피 추천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345" name="Google Shape;2345;p72"/>
          <p:cNvGrpSpPr/>
          <p:nvPr/>
        </p:nvGrpSpPr>
        <p:grpSpPr>
          <a:xfrm>
            <a:off x="11260671" y="5942388"/>
            <a:ext cx="931321" cy="915600"/>
            <a:chOff x="7437121" y="3283388"/>
            <a:chExt cx="931321" cy="915600"/>
          </a:xfrm>
        </p:grpSpPr>
        <p:pic>
          <p:nvPicPr>
            <p:cNvPr id="2346" name="Google Shape;2346;p72"/>
            <p:cNvPicPr preferRelativeResize="0"/>
            <p:nvPr/>
          </p:nvPicPr>
          <p:blipFill rotWithShape="1">
            <a:blip r:embed="rId3">
              <a:alphaModFix/>
            </a:blip>
            <a:srcRect b="0" l="0" r="4807" t="0"/>
            <a:stretch/>
          </p:blipFill>
          <p:spPr>
            <a:xfrm>
              <a:off x="7454042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347" name="Google Shape;2347;p72"/>
            <p:cNvGrpSpPr/>
            <p:nvPr/>
          </p:nvGrpSpPr>
          <p:grpSpPr>
            <a:xfrm>
              <a:off x="7437121" y="3283388"/>
              <a:ext cx="915600" cy="915600"/>
              <a:chOff x="2177421" y="3885725"/>
              <a:chExt cx="915600" cy="915600"/>
            </a:xfrm>
          </p:grpSpPr>
          <p:sp>
            <p:nvSpPr>
              <p:cNvPr id="2348" name="Google Shape;2348;p72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72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50" name="Google Shape;2350;p72" title="식재료추가삭제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75" y="1247863"/>
            <a:ext cx="2485624" cy="5410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1" name="Google Shape;2351;p72" title="레시피추천로딩바수정버전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9150" y="1247876"/>
            <a:ext cx="2485624" cy="541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72"/>
          <p:cNvPicPr preferRelativeResize="0"/>
          <p:nvPr/>
        </p:nvPicPr>
        <p:blipFill rotWithShape="1">
          <a:blip r:embed="rId8">
            <a:alphaModFix/>
          </a:blip>
          <a:srcRect b="16127" l="0" r="0" t="4970"/>
          <a:stretch/>
        </p:blipFill>
        <p:spPr>
          <a:xfrm>
            <a:off x="5713510" y="1435650"/>
            <a:ext cx="1495849" cy="25556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3" name="Google Shape;2353;p72"/>
          <p:cNvPicPr preferRelativeResize="0"/>
          <p:nvPr/>
        </p:nvPicPr>
        <p:blipFill rotWithShape="1">
          <a:blip r:embed="rId9">
            <a:alphaModFix/>
          </a:blip>
          <a:srcRect b="16120" l="0" r="0" t="4971"/>
          <a:stretch/>
        </p:blipFill>
        <p:spPr>
          <a:xfrm>
            <a:off x="5713500" y="4103100"/>
            <a:ext cx="1495849" cy="25556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4" name="Google Shape;2354;p72"/>
          <p:cNvSpPr/>
          <p:nvPr/>
        </p:nvSpPr>
        <p:spPr>
          <a:xfrm>
            <a:off x="-5560050" y="1781275"/>
            <a:ext cx="4647000" cy="5522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73"/>
          <p:cNvSpPr/>
          <p:nvPr/>
        </p:nvSpPr>
        <p:spPr>
          <a:xfrm>
            <a:off x="5812800" y="1151575"/>
            <a:ext cx="6160500" cy="29346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73"/>
          <p:cNvSpPr txBox="1"/>
          <p:nvPr/>
        </p:nvSpPr>
        <p:spPr>
          <a:xfrm>
            <a:off x="5931050" y="1909263"/>
            <a:ext cx="61338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Cool SMS API 활용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식재료에 유통기한 기입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가능 </a:t>
            </a: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(선택사항)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개인 설정에서 알림 on/off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유통기한 5일 전, 당일 SMS 수신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2" name="Google Shape;2362;p73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363" name="Google Shape;2363;p73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64" name="Google Shape;2364;p73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73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73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73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73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73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73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73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2" name="Google Shape;2372;p73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3" name="Google Shape;2373;p73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4" name="Google Shape;2374;p73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5" name="Google Shape;2375;p73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6" name="Google Shape;2376;p73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7" name="Google Shape;2377;p73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8" name="Google Shape;2378;p73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9" name="Google Shape;2379;p73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73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73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73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3" name="Google Shape;2383;p73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4" name="Google Shape;2384;p73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5" name="Google Shape;2385;p73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73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7" name="Google Shape;2387;p73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유통기한 알림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388" name="Google Shape;2388;p73"/>
          <p:cNvGrpSpPr/>
          <p:nvPr/>
        </p:nvGrpSpPr>
        <p:grpSpPr>
          <a:xfrm>
            <a:off x="11260671" y="5942388"/>
            <a:ext cx="931321" cy="915600"/>
            <a:chOff x="7437121" y="3283388"/>
            <a:chExt cx="931321" cy="915600"/>
          </a:xfrm>
        </p:grpSpPr>
        <p:pic>
          <p:nvPicPr>
            <p:cNvPr id="2389" name="Google Shape;2389;p73"/>
            <p:cNvPicPr preferRelativeResize="0"/>
            <p:nvPr/>
          </p:nvPicPr>
          <p:blipFill rotWithShape="1">
            <a:blip r:embed="rId3">
              <a:alphaModFix/>
            </a:blip>
            <a:srcRect b="0" l="0" r="4807" t="0"/>
            <a:stretch/>
          </p:blipFill>
          <p:spPr>
            <a:xfrm>
              <a:off x="7454042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390" name="Google Shape;2390;p73"/>
            <p:cNvGrpSpPr/>
            <p:nvPr/>
          </p:nvGrpSpPr>
          <p:grpSpPr>
            <a:xfrm>
              <a:off x="7437121" y="3283388"/>
              <a:ext cx="915600" cy="915600"/>
              <a:chOff x="2177421" y="3885725"/>
              <a:chExt cx="915600" cy="915600"/>
            </a:xfrm>
          </p:grpSpPr>
          <p:sp>
            <p:nvSpPr>
              <p:cNvPr id="2391" name="Google Shape;2391;p73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73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393" name="Google Shape;2393;p73" title="유통기한알림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75" y="1262813"/>
            <a:ext cx="2874701" cy="5110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94" name="Google Shape;239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2913" y="1262825"/>
            <a:ext cx="2360063" cy="511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73"/>
          <p:cNvSpPr txBox="1"/>
          <p:nvPr/>
        </p:nvSpPr>
        <p:spPr>
          <a:xfrm>
            <a:off x="5945913" y="1399344"/>
            <a:ext cx="4902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식재료 유통기한 알림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74"/>
          <p:cNvSpPr/>
          <p:nvPr/>
        </p:nvSpPr>
        <p:spPr>
          <a:xfrm>
            <a:off x="5812800" y="1151575"/>
            <a:ext cx="6160500" cy="4477800"/>
          </a:xfrm>
          <a:prstGeom prst="roundRect">
            <a:avLst>
              <a:gd fmla="val 8430" name="adj"/>
            </a:avLst>
          </a:prstGeom>
          <a:solidFill>
            <a:schemeClr val="lt1"/>
          </a:solidFill>
          <a:ln>
            <a:noFill/>
          </a:ln>
          <a:effectLst>
            <a:outerShdw blurRad="285750" rotWithShape="0" algn="bl">
              <a:schemeClr val="dk1">
                <a:alpha val="1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74"/>
          <p:cNvSpPr txBox="1"/>
          <p:nvPr/>
        </p:nvSpPr>
        <p:spPr>
          <a:xfrm>
            <a:off x="5945925" y="1339825"/>
            <a:ext cx="61992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Tip 게시판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일상생활/폐기물 Tip으로 분류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기본적인 CRUD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인기순/최신순 목록 나열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댓글 프로필 정보 연동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게시판</a:t>
            </a:r>
            <a:endParaRPr b="1" sz="26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KR"/>
              <a:buChar char="-"/>
            </a:pPr>
            <a:r>
              <a:rPr lang="ko-KR" sz="2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관리자 권한으로만 작성 가능</a:t>
            </a:r>
            <a:endParaRPr sz="2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3" name="Google Shape;2403;p74"/>
          <p:cNvSpPr/>
          <p:nvPr/>
        </p:nvSpPr>
        <p:spPr>
          <a:xfrm>
            <a:off x="0" y="0"/>
            <a:ext cx="12192000" cy="9516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4" name="Google Shape;2404;p74"/>
          <p:cNvSpPr/>
          <p:nvPr/>
        </p:nvSpPr>
        <p:spPr>
          <a:xfrm>
            <a:off x="324075" y="697750"/>
            <a:ext cx="4647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74"/>
          <p:cNvSpPr txBox="1"/>
          <p:nvPr/>
        </p:nvSpPr>
        <p:spPr>
          <a:xfrm>
            <a:off x="9663481" y="6142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06" name="Google Shape;2406;p74"/>
          <p:cNvCxnSpPr/>
          <p:nvPr/>
        </p:nvCxnSpPr>
        <p:spPr>
          <a:xfrm>
            <a:off x="1450261" y="192117"/>
            <a:ext cx="9720000" cy="210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407" name="Google Shape;2407;p74"/>
          <p:cNvSpPr/>
          <p:nvPr/>
        </p:nvSpPr>
        <p:spPr>
          <a:xfrm>
            <a:off x="1400005" y="127908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74"/>
          <p:cNvSpPr/>
          <p:nvPr/>
        </p:nvSpPr>
        <p:spPr>
          <a:xfrm>
            <a:off x="2478376" y="140783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74"/>
          <p:cNvSpPr/>
          <p:nvPr/>
        </p:nvSpPr>
        <p:spPr>
          <a:xfrm>
            <a:off x="3556747" y="150572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74"/>
          <p:cNvSpPr/>
          <p:nvPr/>
        </p:nvSpPr>
        <p:spPr>
          <a:xfrm>
            <a:off x="4635117" y="150576"/>
            <a:ext cx="99900" cy="993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74"/>
          <p:cNvSpPr/>
          <p:nvPr/>
        </p:nvSpPr>
        <p:spPr>
          <a:xfrm>
            <a:off x="6791259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74"/>
          <p:cNvSpPr/>
          <p:nvPr/>
        </p:nvSpPr>
        <p:spPr>
          <a:xfrm>
            <a:off x="7869630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74"/>
          <p:cNvSpPr/>
          <p:nvPr/>
        </p:nvSpPr>
        <p:spPr>
          <a:xfrm>
            <a:off x="5713488" y="140479"/>
            <a:ext cx="993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p74"/>
          <p:cNvSpPr txBox="1"/>
          <p:nvPr/>
        </p:nvSpPr>
        <p:spPr>
          <a:xfrm>
            <a:off x="784432" y="307375"/>
            <a:ext cx="1331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로그인, 회원가입, 마이페이지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5" name="Google Shape;2415;p74"/>
          <p:cNvSpPr txBox="1"/>
          <p:nvPr/>
        </p:nvSpPr>
        <p:spPr>
          <a:xfrm>
            <a:off x="2605527" y="307375"/>
            <a:ext cx="978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6" name="Google Shape;2416;p74"/>
          <p:cNvSpPr txBox="1"/>
          <p:nvPr/>
        </p:nvSpPr>
        <p:spPr>
          <a:xfrm>
            <a:off x="2869152" y="307375"/>
            <a:ext cx="147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친구관리, 방명록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7" name="Google Shape;2417;p74"/>
          <p:cNvSpPr txBox="1"/>
          <p:nvPr/>
        </p:nvSpPr>
        <p:spPr>
          <a:xfrm>
            <a:off x="4225326" y="307375"/>
            <a:ext cx="915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채팅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8" name="Google Shape;2418;p74"/>
          <p:cNvSpPr txBox="1"/>
          <p:nvPr/>
        </p:nvSpPr>
        <p:spPr>
          <a:xfrm>
            <a:off x="527359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캘린더, 루틴관리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19" name="Google Shape;2419;p74"/>
          <p:cNvSpPr txBox="1"/>
          <p:nvPr/>
        </p:nvSpPr>
        <p:spPr>
          <a:xfrm>
            <a:off x="6413326" y="307375"/>
            <a:ext cx="856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청소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0" name="Google Shape;2420;p74"/>
          <p:cNvSpPr txBox="1"/>
          <p:nvPr/>
        </p:nvSpPr>
        <p:spPr>
          <a:xfrm>
            <a:off x="7401376" y="307375"/>
            <a:ext cx="1037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머신러닝 &amp; OCR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1" name="Google Shape;2421;p74"/>
          <p:cNvSpPr txBox="1"/>
          <p:nvPr/>
        </p:nvSpPr>
        <p:spPr>
          <a:xfrm>
            <a:off x="20093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방 3D 모델링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2" name="Google Shape;2422;p74"/>
          <p:cNvSpPr/>
          <p:nvPr/>
        </p:nvSpPr>
        <p:spPr>
          <a:xfrm>
            <a:off x="8948000" y="14322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74"/>
          <p:cNvSpPr/>
          <p:nvPr/>
        </p:nvSpPr>
        <p:spPr>
          <a:xfrm>
            <a:off x="10026371" y="140479"/>
            <a:ext cx="99900" cy="999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74"/>
          <p:cNvSpPr/>
          <p:nvPr/>
        </p:nvSpPr>
        <p:spPr>
          <a:xfrm>
            <a:off x="11104742" y="143229"/>
            <a:ext cx="99900" cy="999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74"/>
          <p:cNvSpPr txBox="1"/>
          <p:nvPr/>
        </p:nvSpPr>
        <p:spPr>
          <a:xfrm>
            <a:off x="848648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옷장, 날씨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6" name="Google Shape;2426;p74"/>
          <p:cNvSpPr txBox="1"/>
          <p:nvPr/>
        </p:nvSpPr>
        <p:spPr>
          <a:xfrm>
            <a:off x="9337100" y="307375"/>
            <a:ext cx="1472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B7B7B7"/>
                </a:solidFill>
                <a:latin typeface="Noto Sans KR"/>
                <a:ea typeface="Noto Sans KR"/>
                <a:cs typeface="Noto Sans KR"/>
                <a:sym typeface="Noto Sans KR"/>
              </a:rPr>
              <a:t>냉장고, SMS 알림</a:t>
            </a:r>
            <a:endParaRPr b="1" sz="900">
              <a:solidFill>
                <a:srgbClr val="B7B7B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7" name="Google Shape;2427;p74"/>
          <p:cNvSpPr txBox="1"/>
          <p:nvPr/>
        </p:nvSpPr>
        <p:spPr>
          <a:xfrm>
            <a:off x="10629039" y="307375"/>
            <a:ext cx="103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1C4587"/>
                </a:solidFill>
                <a:latin typeface="Noto Sans KR"/>
                <a:ea typeface="Noto Sans KR"/>
                <a:cs typeface="Noto Sans KR"/>
                <a:sym typeface="Noto Sans KR"/>
              </a:rPr>
              <a:t>팁 게시판</a:t>
            </a:r>
            <a:endParaRPr b="1" sz="900">
              <a:solidFill>
                <a:srgbClr val="1C458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8" name="Google Shape;2428;p74"/>
          <p:cNvSpPr txBox="1"/>
          <p:nvPr/>
        </p:nvSpPr>
        <p:spPr>
          <a:xfrm>
            <a:off x="532425" y="756400"/>
            <a:ext cx="5413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03. 주요기능 - Tip </a:t>
            </a:r>
            <a:r>
              <a:rPr b="1" lang="ko-KR" sz="2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게시판</a:t>
            </a:r>
            <a:endParaRPr b="1" sz="19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429" name="Google Shape;2429;p74"/>
          <p:cNvGrpSpPr/>
          <p:nvPr/>
        </p:nvGrpSpPr>
        <p:grpSpPr>
          <a:xfrm>
            <a:off x="11260671" y="5942388"/>
            <a:ext cx="931321" cy="915600"/>
            <a:chOff x="7437121" y="3283388"/>
            <a:chExt cx="931321" cy="915600"/>
          </a:xfrm>
        </p:grpSpPr>
        <p:pic>
          <p:nvPicPr>
            <p:cNvPr id="2430" name="Google Shape;2430;p74"/>
            <p:cNvPicPr preferRelativeResize="0"/>
            <p:nvPr/>
          </p:nvPicPr>
          <p:blipFill rotWithShape="1">
            <a:blip r:embed="rId3">
              <a:alphaModFix/>
            </a:blip>
            <a:srcRect b="0" l="0" r="4807" t="0"/>
            <a:stretch/>
          </p:blipFill>
          <p:spPr>
            <a:xfrm>
              <a:off x="7454042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431" name="Google Shape;2431;p74"/>
            <p:cNvGrpSpPr/>
            <p:nvPr/>
          </p:nvGrpSpPr>
          <p:grpSpPr>
            <a:xfrm>
              <a:off x="7437121" y="3283388"/>
              <a:ext cx="915600" cy="915600"/>
              <a:chOff x="2177421" y="3885725"/>
              <a:chExt cx="915600" cy="915600"/>
            </a:xfrm>
          </p:grpSpPr>
          <p:sp>
            <p:nvSpPr>
              <p:cNvPr id="2432" name="Google Shape;2432;p74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74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34" name="Google Shape;2434;p74" title="게시판추가삭제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075" y="1244585"/>
            <a:ext cx="2442601" cy="531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Google Shape;243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9150" y="1254587"/>
            <a:ext cx="2442600" cy="52972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75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1" name="Google Shape;2441;p75"/>
          <p:cNvSpPr txBox="1"/>
          <p:nvPr/>
        </p:nvSpPr>
        <p:spPr>
          <a:xfrm>
            <a:off x="9085900" y="4092000"/>
            <a:ext cx="239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15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42" name="Google Shape;2442;p75"/>
          <p:cNvSpPr txBox="1"/>
          <p:nvPr/>
        </p:nvSpPr>
        <p:spPr>
          <a:xfrm>
            <a:off x="1174750" y="887850"/>
            <a:ext cx="43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70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회고</a:t>
            </a:r>
            <a:endParaRPr b="1" sz="370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3" name="Google Shape;2443;p75"/>
          <p:cNvSpPr txBox="1"/>
          <p:nvPr/>
        </p:nvSpPr>
        <p:spPr>
          <a:xfrm>
            <a:off x="1174750" y="1741575"/>
            <a:ext cx="3697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일정 / 진행 관리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소감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44" name="Google Shape;2444;p75"/>
          <p:cNvCxnSpPr/>
          <p:nvPr/>
        </p:nvCxnSpPr>
        <p:spPr>
          <a:xfrm>
            <a:off x="1174748" y="1503444"/>
            <a:ext cx="915900" cy="0"/>
          </a:xfrm>
          <a:prstGeom prst="straightConnector1">
            <a:avLst/>
          </a:prstGeom>
          <a:noFill/>
          <a:ln cap="flat" cmpd="sng" w="22225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5" name="Google Shape;2445;p75"/>
          <p:cNvCxnSpPr/>
          <p:nvPr/>
        </p:nvCxnSpPr>
        <p:spPr>
          <a:xfrm>
            <a:off x="1120868" y="2173970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6" name="Google Shape;2446;p75"/>
          <p:cNvSpPr txBox="1"/>
          <p:nvPr/>
        </p:nvSpPr>
        <p:spPr>
          <a:xfrm>
            <a:off x="1094468" y="1741573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447" name="Google Shape;2447;p75"/>
          <p:cNvCxnSpPr/>
          <p:nvPr/>
        </p:nvCxnSpPr>
        <p:spPr>
          <a:xfrm>
            <a:off x="1120868" y="2743520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8" name="Google Shape;2448;p75"/>
          <p:cNvSpPr txBox="1"/>
          <p:nvPr/>
        </p:nvSpPr>
        <p:spPr>
          <a:xfrm>
            <a:off x="1094468" y="2311123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3200">
                <a:solidFill>
                  <a:srgbClr val="FFD4A9"/>
                </a:solidFill>
              </a:rPr>
              <a:t>2</a:t>
            </a:r>
            <a:endParaRPr>
              <a:solidFill>
                <a:srgbClr val="FFD4A9"/>
              </a:solidFill>
            </a:endParaRPr>
          </a:p>
        </p:txBody>
      </p:sp>
      <p:sp>
        <p:nvSpPr>
          <p:cNvPr id="2449" name="Google Shape;2449;p75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76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6" name="Google Shape;2456;p76"/>
          <p:cNvSpPr/>
          <p:nvPr/>
        </p:nvSpPr>
        <p:spPr>
          <a:xfrm>
            <a:off x="324076" y="469150"/>
            <a:ext cx="32493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76"/>
          <p:cNvSpPr txBox="1"/>
          <p:nvPr/>
        </p:nvSpPr>
        <p:spPr>
          <a:xfrm>
            <a:off x="532425" y="527800"/>
            <a:ext cx="317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01. 일정 / 진행 관리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58" name="Google Shape;2458;p76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459" name="Google Shape;2459;p76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460" name="Google Shape;2460;p76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461" name="Google Shape;2461;p76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462" name="Google Shape;2462;p76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76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64" name="Google Shape;24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350" y="1657857"/>
            <a:ext cx="8660337" cy="44326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465" name="Google Shape;246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428" y="3525819"/>
            <a:ext cx="4807108" cy="32620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66" name="Google Shape;246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16" y="1446725"/>
            <a:ext cx="4019834" cy="3437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67" name="Google Shape;2467;p76"/>
          <p:cNvSpPr txBox="1"/>
          <p:nvPr/>
        </p:nvSpPr>
        <p:spPr>
          <a:xfrm flipH="1">
            <a:off x="4009200" y="999325"/>
            <a:ext cx="4173600" cy="369300"/>
          </a:xfrm>
          <a:prstGeom prst="rect">
            <a:avLst/>
          </a:prstGeom>
          <a:solidFill>
            <a:srgbClr val="FFD4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SLACK 을 통한 다양한 커뮤니케이션 활동 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468" name="Google Shape;2468;p76"/>
          <p:cNvPicPr preferRelativeResize="0"/>
          <p:nvPr/>
        </p:nvPicPr>
        <p:blipFill rotWithShape="1">
          <a:blip r:embed="rId7">
            <a:alphaModFix/>
          </a:blip>
          <a:srcRect b="0" l="0" r="49685" t="0"/>
          <a:stretch/>
        </p:blipFill>
        <p:spPr>
          <a:xfrm>
            <a:off x="7159931" y="3202418"/>
            <a:ext cx="3001751" cy="35854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324075" y="469150"/>
            <a:ext cx="35706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532425" y="527800"/>
            <a:ext cx="3200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02. 프로젝트 데모 영상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5" name="Google Shape;255;p23" title="KakaoTalk_20240825_23433246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00" y="7260625"/>
            <a:ext cx="10304626" cy="579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7796000" y="686075"/>
            <a:ext cx="39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238A35"/>
                </a:solidFill>
                <a:latin typeface="Noto Sans KR"/>
                <a:ea typeface="Noto Sans KR"/>
                <a:cs typeface="Noto Sans KR"/>
                <a:sym typeface="Noto Sans KR"/>
              </a:rPr>
              <a:t>* </a:t>
            </a:r>
            <a:r>
              <a:rPr b="1" lang="ko-KR" sz="1200">
                <a:solidFill>
                  <a:srgbClr val="238A35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화면은 모바일에서 구동한 화면입니다.</a:t>
            </a:r>
            <a:endParaRPr b="1" sz="1200">
              <a:solidFill>
                <a:srgbClr val="238A35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7" name="Google Shape;257;p23" title="최종 데모영상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3650" y="1007425"/>
            <a:ext cx="10213427" cy="57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77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5" name="Google Shape;2475;p77"/>
          <p:cNvSpPr/>
          <p:nvPr/>
        </p:nvSpPr>
        <p:spPr>
          <a:xfrm>
            <a:off x="324076" y="469150"/>
            <a:ext cx="32493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77"/>
          <p:cNvSpPr txBox="1"/>
          <p:nvPr/>
        </p:nvSpPr>
        <p:spPr>
          <a:xfrm>
            <a:off x="532425" y="527800"/>
            <a:ext cx="317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01. 일정 / 진행 관리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77" name="Google Shape;2477;p77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478" name="Google Shape;2478;p77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479" name="Google Shape;2479;p77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480" name="Google Shape;2480;p77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481" name="Google Shape;2481;p77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77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483" name="Google Shape;248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324" y="1521603"/>
            <a:ext cx="9154048" cy="52334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84" name="Google Shape;2484;p77"/>
          <p:cNvSpPr txBox="1"/>
          <p:nvPr/>
        </p:nvSpPr>
        <p:spPr>
          <a:xfrm flipH="1">
            <a:off x="3980338" y="999325"/>
            <a:ext cx="4443000" cy="369300"/>
          </a:xfrm>
          <a:prstGeom prst="rect">
            <a:avLst/>
          </a:prstGeom>
          <a:solidFill>
            <a:srgbClr val="FFD4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노션 / github를 활용한 진행사항 관리(1/2) 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78"/>
          <p:cNvSpPr txBox="1"/>
          <p:nvPr/>
        </p:nvSpPr>
        <p:spPr>
          <a:xfrm flipH="1">
            <a:off x="-4209004" y="4557618"/>
            <a:ext cx="465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회의록, 노션, 후기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78"/>
          <p:cNvSpPr/>
          <p:nvPr/>
        </p:nvSpPr>
        <p:spPr>
          <a:xfrm>
            <a:off x="6662125" y="3351850"/>
            <a:ext cx="1601700" cy="1591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4CCCC">
              <a:alpha val="63290"/>
            </a:srgbClr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78"/>
          <p:cNvSpPr txBox="1"/>
          <p:nvPr/>
        </p:nvSpPr>
        <p:spPr>
          <a:xfrm>
            <a:off x="736048" y="1355763"/>
            <a:ext cx="24312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highlight>
                  <a:srgbClr val="A4C2F4"/>
                </a:highlight>
                <a:latin typeface="Noto Sans KR"/>
                <a:ea typeface="Noto Sans KR"/>
                <a:cs typeface="Noto Sans KR"/>
                <a:sym typeface="Noto Sans KR"/>
              </a:rPr>
              <a:t>회의록 작성(notion)</a:t>
            </a:r>
            <a:endParaRPr sz="1500">
              <a:solidFill>
                <a:schemeClr val="dk1"/>
              </a:solidFill>
              <a:highlight>
                <a:srgbClr val="A4C2F4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3" name="Google Shape;2493;p78"/>
          <p:cNvSpPr txBox="1"/>
          <p:nvPr/>
        </p:nvSpPr>
        <p:spPr>
          <a:xfrm>
            <a:off x="8316125" y="1357929"/>
            <a:ext cx="28134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highlight>
                  <a:srgbClr val="F6B26B"/>
                </a:highlight>
                <a:latin typeface="Noto Sans KR"/>
                <a:ea typeface="Noto Sans KR"/>
                <a:cs typeface="Noto Sans KR"/>
                <a:sym typeface="Noto Sans KR"/>
              </a:rPr>
              <a:t>회의록 유지 </a:t>
            </a:r>
            <a:r>
              <a:rPr lang="ko-KR" sz="1500">
                <a:solidFill>
                  <a:schemeClr val="dk1"/>
                </a:solidFill>
                <a:highlight>
                  <a:srgbClr val="F6B26B"/>
                </a:highlight>
                <a:latin typeface="Noto Sans KR"/>
                <a:ea typeface="Noto Sans KR"/>
                <a:cs typeface="Noto Sans KR"/>
                <a:sym typeface="Noto Sans KR"/>
              </a:rPr>
              <a:t>(github)</a:t>
            </a:r>
            <a:endParaRPr sz="1500">
              <a:solidFill>
                <a:schemeClr val="dk1"/>
              </a:solidFill>
              <a:highlight>
                <a:srgbClr val="F6B26B"/>
              </a:highlight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4" name="Google Shape;2494;p78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5" name="Google Shape;2495;p78"/>
          <p:cNvSpPr/>
          <p:nvPr/>
        </p:nvSpPr>
        <p:spPr>
          <a:xfrm>
            <a:off x="324076" y="469150"/>
            <a:ext cx="32493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78"/>
          <p:cNvSpPr txBox="1"/>
          <p:nvPr/>
        </p:nvSpPr>
        <p:spPr>
          <a:xfrm>
            <a:off x="532425" y="527800"/>
            <a:ext cx="317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01. 일정 / 진행 관리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97" name="Google Shape;2497;p78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498" name="Google Shape;2498;p78"/>
          <p:cNvGrpSpPr/>
          <p:nvPr/>
        </p:nvGrpSpPr>
        <p:grpSpPr>
          <a:xfrm>
            <a:off x="11276396" y="5942388"/>
            <a:ext cx="915600" cy="915600"/>
            <a:chOff x="5596771" y="3283388"/>
            <a:chExt cx="915600" cy="915600"/>
          </a:xfrm>
        </p:grpSpPr>
        <p:pic>
          <p:nvPicPr>
            <p:cNvPr id="2499" name="Google Shape;2499;p78"/>
            <p:cNvPicPr preferRelativeResize="0"/>
            <p:nvPr/>
          </p:nvPicPr>
          <p:blipFill rotWithShape="1">
            <a:blip r:embed="rId3">
              <a:alphaModFix/>
            </a:blip>
            <a:srcRect b="0" l="9449" r="9441" t="0"/>
            <a:stretch/>
          </p:blipFill>
          <p:spPr>
            <a:xfrm>
              <a:off x="5597373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500" name="Google Shape;2500;p78"/>
            <p:cNvGrpSpPr/>
            <p:nvPr/>
          </p:nvGrpSpPr>
          <p:grpSpPr>
            <a:xfrm>
              <a:off x="5596771" y="3283388"/>
              <a:ext cx="915600" cy="915600"/>
              <a:chOff x="2177421" y="3885725"/>
              <a:chExt cx="915600" cy="915600"/>
            </a:xfrm>
          </p:grpSpPr>
          <p:sp>
            <p:nvSpPr>
              <p:cNvPr id="2501" name="Google Shape;2501;p78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78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503" name="Google Shape;25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2450" y="1696329"/>
            <a:ext cx="2515316" cy="50083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4" name="Google Shape;250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174" y="1696325"/>
            <a:ext cx="3435039" cy="3246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5" name="Google Shape;250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4350" y="2932433"/>
            <a:ext cx="3296500" cy="3466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6" name="Google Shape;250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2621" y="5279821"/>
            <a:ext cx="3883725" cy="138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07" name="Google Shape;2507;p78"/>
          <p:cNvSpPr txBox="1"/>
          <p:nvPr/>
        </p:nvSpPr>
        <p:spPr>
          <a:xfrm flipH="1">
            <a:off x="3980338" y="999325"/>
            <a:ext cx="4443000" cy="369300"/>
          </a:xfrm>
          <a:prstGeom prst="rect">
            <a:avLst/>
          </a:prstGeom>
          <a:solidFill>
            <a:srgbClr val="FFD4A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노션 / github를 활용한 진행사항 관리(2/2) 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79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79"/>
          <p:cNvSpPr txBox="1"/>
          <p:nvPr/>
        </p:nvSpPr>
        <p:spPr>
          <a:xfrm>
            <a:off x="1174750" y="1395975"/>
            <a:ext cx="23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14" name="Google Shape;2514;p79"/>
          <p:cNvSpPr txBox="1"/>
          <p:nvPr/>
        </p:nvSpPr>
        <p:spPr>
          <a:xfrm>
            <a:off x="1479550" y="887850"/>
            <a:ext cx="430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소감</a:t>
            </a:r>
            <a:endParaRPr b="1" sz="1200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515" name="Google Shape;2515;p79"/>
          <p:cNvCxnSpPr/>
          <p:nvPr/>
        </p:nvCxnSpPr>
        <p:spPr>
          <a:xfrm>
            <a:off x="1577473" y="2849294"/>
            <a:ext cx="2697900" cy="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16" name="Google Shape;25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600" y="578975"/>
            <a:ext cx="5189075" cy="501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7" name="Google Shape;2517;p79"/>
          <p:cNvGrpSpPr/>
          <p:nvPr/>
        </p:nvGrpSpPr>
        <p:grpSpPr>
          <a:xfrm>
            <a:off x="1272685" y="4260241"/>
            <a:ext cx="915600" cy="915600"/>
            <a:chOff x="6663985" y="3520441"/>
            <a:chExt cx="915600" cy="915600"/>
          </a:xfrm>
        </p:grpSpPr>
        <p:sp>
          <p:nvSpPr>
            <p:cNvPr id="2518" name="Google Shape;2518;p79"/>
            <p:cNvSpPr/>
            <p:nvPr/>
          </p:nvSpPr>
          <p:spPr>
            <a:xfrm>
              <a:off x="6664575" y="3520450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19" name="Google Shape;2519;p79"/>
            <p:cNvPicPr preferRelativeResize="0"/>
            <p:nvPr/>
          </p:nvPicPr>
          <p:blipFill rotWithShape="1">
            <a:blip r:embed="rId4">
              <a:alphaModFix/>
            </a:blip>
            <a:srcRect b="0" l="9449" r="9441" t="0"/>
            <a:stretch/>
          </p:blipFill>
          <p:spPr>
            <a:xfrm>
              <a:off x="6664587" y="352105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520" name="Google Shape;2520;p79"/>
            <p:cNvGrpSpPr/>
            <p:nvPr/>
          </p:nvGrpSpPr>
          <p:grpSpPr>
            <a:xfrm>
              <a:off x="6663985" y="3520441"/>
              <a:ext cx="915600" cy="915600"/>
              <a:chOff x="2177421" y="3885725"/>
              <a:chExt cx="915600" cy="915600"/>
            </a:xfrm>
          </p:grpSpPr>
          <p:sp>
            <p:nvSpPr>
              <p:cNvPr id="2521" name="Google Shape;2521;p7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7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3" name="Google Shape;2523;p79"/>
          <p:cNvGrpSpPr/>
          <p:nvPr/>
        </p:nvGrpSpPr>
        <p:grpSpPr>
          <a:xfrm>
            <a:off x="3658884" y="3216191"/>
            <a:ext cx="915600" cy="915600"/>
            <a:chOff x="4231721" y="4025763"/>
            <a:chExt cx="915600" cy="915600"/>
          </a:xfrm>
        </p:grpSpPr>
        <p:pic>
          <p:nvPicPr>
            <p:cNvPr id="2524" name="Google Shape;2524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525" name="Google Shape;2525;p79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2526" name="Google Shape;2526;p7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7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8" name="Google Shape;2528;p79"/>
          <p:cNvGrpSpPr/>
          <p:nvPr/>
        </p:nvGrpSpPr>
        <p:grpSpPr>
          <a:xfrm>
            <a:off x="2457924" y="4260241"/>
            <a:ext cx="931321" cy="915600"/>
            <a:chOff x="7437121" y="3283388"/>
            <a:chExt cx="931321" cy="915600"/>
          </a:xfrm>
        </p:grpSpPr>
        <p:pic>
          <p:nvPicPr>
            <p:cNvPr id="2529" name="Google Shape;2529;p79"/>
            <p:cNvPicPr preferRelativeResize="0"/>
            <p:nvPr/>
          </p:nvPicPr>
          <p:blipFill rotWithShape="1">
            <a:blip r:embed="rId6">
              <a:alphaModFix/>
            </a:blip>
            <a:srcRect b="0" l="0" r="4807" t="0"/>
            <a:stretch/>
          </p:blipFill>
          <p:spPr>
            <a:xfrm>
              <a:off x="7454042" y="32840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530" name="Google Shape;2530;p79"/>
            <p:cNvGrpSpPr/>
            <p:nvPr/>
          </p:nvGrpSpPr>
          <p:grpSpPr>
            <a:xfrm>
              <a:off x="7437121" y="3283388"/>
              <a:ext cx="915600" cy="915600"/>
              <a:chOff x="2177421" y="3885725"/>
              <a:chExt cx="915600" cy="915600"/>
            </a:xfrm>
          </p:grpSpPr>
          <p:sp>
            <p:nvSpPr>
              <p:cNvPr id="2531" name="Google Shape;2531;p7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7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33" name="Google Shape;2533;p79"/>
          <p:cNvGrpSpPr/>
          <p:nvPr/>
        </p:nvGrpSpPr>
        <p:grpSpPr>
          <a:xfrm>
            <a:off x="3650496" y="4260841"/>
            <a:ext cx="932355" cy="914410"/>
            <a:chOff x="6774496" y="4197788"/>
            <a:chExt cx="915600" cy="915600"/>
          </a:xfrm>
        </p:grpSpPr>
        <p:pic>
          <p:nvPicPr>
            <p:cNvPr id="2534" name="Google Shape;2534;p7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75100" y="419840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535" name="Google Shape;2535;p79"/>
            <p:cNvGrpSpPr/>
            <p:nvPr/>
          </p:nvGrpSpPr>
          <p:grpSpPr>
            <a:xfrm>
              <a:off x="6774496" y="4197788"/>
              <a:ext cx="915600" cy="915600"/>
              <a:chOff x="2177421" y="3885725"/>
              <a:chExt cx="915600" cy="915600"/>
            </a:xfrm>
          </p:grpSpPr>
          <p:sp>
            <p:nvSpPr>
              <p:cNvPr id="2536" name="Google Shape;2536;p7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7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38" name="Google Shape;2538;p79"/>
          <p:cNvGrpSpPr/>
          <p:nvPr/>
        </p:nvGrpSpPr>
        <p:grpSpPr>
          <a:xfrm>
            <a:off x="2466373" y="3230891"/>
            <a:ext cx="914410" cy="914410"/>
            <a:chOff x="3338196" y="2917238"/>
            <a:chExt cx="915600" cy="915600"/>
          </a:xfrm>
        </p:grpSpPr>
        <p:pic>
          <p:nvPicPr>
            <p:cNvPr id="2539" name="Google Shape;2539;p7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38800" y="29178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540" name="Google Shape;2540;p79"/>
            <p:cNvGrpSpPr/>
            <p:nvPr/>
          </p:nvGrpSpPr>
          <p:grpSpPr>
            <a:xfrm>
              <a:off x="3338196" y="2917238"/>
              <a:ext cx="915600" cy="915600"/>
              <a:chOff x="2177421" y="3885725"/>
              <a:chExt cx="915600" cy="915600"/>
            </a:xfrm>
          </p:grpSpPr>
          <p:sp>
            <p:nvSpPr>
              <p:cNvPr id="2541" name="Google Shape;2541;p79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79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43" name="Google Shape;2543;p79"/>
          <p:cNvGrpSpPr/>
          <p:nvPr/>
        </p:nvGrpSpPr>
        <p:grpSpPr>
          <a:xfrm>
            <a:off x="1272671" y="3230291"/>
            <a:ext cx="915600" cy="915600"/>
            <a:chOff x="1079621" y="3749638"/>
            <a:chExt cx="915600" cy="915600"/>
          </a:xfrm>
        </p:grpSpPr>
        <p:pic>
          <p:nvPicPr>
            <p:cNvPr id="2544" name="Google Shape;2544;p7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80225" y="3750250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545" name="Google Shape;2545;p79"/>
            <p:cNvSpPr/>
            <p:nvPr/>
          </p:nvSpPr>
          <p:spPr>
            <a:xfrm>
              <a:off x="1079621" y="3749638"/>
              <a:ext cx="915600" cy="915600"/>
            </a:xfrm>
            <a:prstGeom prst="ellipse">
              <a:avLst/>
            </a:prstGeom>
            <a:noFill/>
            <a:ln cap="flat" cmpd="sng" w="28575">
              <a:solidFill>
                <a:srgbClr val="C5F1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9"/>
            <p:cNvSpPr/>
            <p:nvPr/>
          </p:nvSpPr>
          <p:spPr>
            <a:xfrm>
              <a:off x="1787225" y="4508738"/>
              <a:ext cx="99300" cy="993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7" name="Google Shape;2547;p79"/>
          <p:cNvSpPr txBox="1"/>
          <p:nvPr/>
        </p:nvSpPr>
        <p:spPr>
          <a:xfrm>
            <a:off x="8949500" y="5684538"/>
            <a:ext cx="32424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2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최시호   </a:t>
            </a:r>
            <a:r>
              <a:rPr b="1" lang="ko-KR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강현욱 </a:t>
            </a:r>
            <a:r>
              <a:rPr b="1" lang="ko-KR" sz="2200">
                <a:solidFill>
                  <a:srgbClr val="262626"/>
                </a:solidFill>
                <a:latin typeface="Noto Sans KR"/>
                <a:ea typeface="Noto Sans KR"/>
                <a:cs typeface="Noto Sans KR"/>
                <a:sym typeface="Noto Sans KR"/>
              </a:rPr>
              <a:t>  이호준</a:t>
            </a:r>
            <a:endParaRPr b="1" sz="2200">
              <a:solidFill>
                <a:srgbClr val="262626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2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김상우   강보현   엄지훈</a:t>
            </a:r>
            <a:endParaRPr b="1" sz="2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/>
        </p:nvSpPr>
        <p:spPr>
          <a:xfrm>
            <a:off x="1174750" y="887850"/>
            <a:ext cx="430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700">
                <a:solidFill>
                  <a:schemeClr val="accent2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프로세스</a:t>
            </a:r>
            <a:endParaRPr b="1" sz="3700">
              <a:solidFill>
                <a:schemeClr val="accent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1174750" y="1741575"/>
            <a:ext cx="36972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요구사항 정의서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Controller 세부사항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ERD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초기 UI 구현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oto Sans KR"/>
                <a:ea typeface="Noto Sans KR"/>
                <a:cs typeface="Noto Sans KR"/>
                <a:sym typeface="Noto Sans KR"/>
              </a:rPr>
              <a:t>클라우드 활용</a:t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64" name="Google Shape;264;p24"/>
          <p:cNvCxnSpPr/>
          <p:nvPr/>
        </p:nvCxnSpPr>
        <p:spPr>
          <a:xfrm>
            <a:off x="1174748" y="1503444"/>
            <a:ext cx="2751900" cy="0"/>
          </a:xfrm>
          <a:prstGeom prst="straightConnector1">
            <a:avLst/>
          </a:prstGeom>
          <a:noFill/>
          <a:ln cap="flat" cmpd="sng" w="22225">
            <a:solidFill>
              <a:srgbClr val="88888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1120868" y="2173970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4"/>
          <p:cNvSpPr txBox="1"/>
          <p:nvPr/>
        </p:nvSpPr>
        <p:spPr>
          <a:xfrm>
            <a:off x="1094468" y="1741573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67" name="Google Shape;267;p24"/>
          <p:cNvCxnSpPr/>
          <p:nvPr/>
        </p:nvCxnSpPr>
        <p:spPr>
          <a:xfrm>
            <a:off x="1120868" y="2743520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24"/>
          <p:cNvSpPr txBox="1"/>
          <p:nvPr/>
        </p:nvSpPr>
        <p:spPr>
          <a:xfrm>
            <a:off x="1094468" y="2311123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3200">
                <a:solidFill>
                  <a:srgbClr val="FFD4A9"/>
                </a:solidFill>
              </a:rPr>
              <a:t>2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69" name="Google Shape;269;p24"/>
          <p:cNvCxnSpPr/>
          <p:nvPr/>
        </p:nvCxnSpPr>
        <p:spPr>
          <a:xfrm>
            <a:off x="1120868" y="3275095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24"/>
          <p:cNvSpPr txBox="1"/>
          <p:nvPr/>
        </p:nvSpPr>
        <p:spPr>
          <a:xfrm>
            <a:off x="1094468" y="2842698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</a:rPr>
              <a:t>03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71" name="Google Shape;271;p24"/>
          <p:cNvCxnSpPr/>
          <p:nvPr/>
        </p:nvCxnSpPr>
        <p:spPr>
          <a:xfrm>
            <a:off x="1120868" y="3844645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24"/>
          <p:cNvSpPr txBox="1"/>
          <p:nvPr/>
        </p:nvSpPr>
        <p:spPr>
          <a:xfrm>
            <a:off x="1094468" y="3412248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3200">
                <a:solidFill>
                  <a:srgbClr val="FFD4A9"/>
                </a:solidFill>
              </a:rPr>
              <a:t>4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73" name="Google Shape;273;p24"/>
          <p:cNvCxnSpPr/>
          <p:nvPr/>
        </p:nvCxnSpPr>
        <p:spPr>
          <a:xfrm>
            <a:off x="1120868" y="4429712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p24"/>
          <p:cNvSpPr txBox="1"/>
          <p:nvPr/>
        </p:nvSpPr>
        <p:spPr>
          <a:xfrm>
            <a:off x="1094468" y="3997315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3200">
                <a:solidFill>
                  <a:srgbClr val="FFD4A9"/>
                </a:solidFill>
              </a:rPr>
              <a:t>5</a:t>
            </a:r>
            <a:endParaRPr>
              <a:solidFill>
                <a:srgbClr val="FFD4A9"/>
              </a:solidFill>
            </a:endParaRPr>
          </a:p>
        </p:txBody>
      </p:sp>
      <p:cxnSp>
        <p:nvCxnSpPr>
          <p:cNvPr id="275" name="Google Shape;275;p24"/>
          <p:cNvCxnSpPr/>
          <p:nvPr/>
        </p:nvCxnSpPr>
        <p:spPr>
          <a:xfrm>
            <a:off x="1120868" y="4999262"/>
            <a:ext cx="402900" cy="0"/>
          </a:xfrm>
          <a:prstGeom prst="straightConnector1">
            <a:avLst/>
          </a:prstGeom>
          <a:noFill/>
          <a:ln cap="rnd" cmpd="sng" w="38100">
            <a:solidFill>
              <a:srgbClr val="FFD4A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24"/>
          <p:cNvSpPr txBox="1"/>
          <p:nvPr/>
        </p:nvSpPr>
        <p:spPr>
          <a:xfrm>
            <a:off x="1094468" y="4566865"/>
            <a:ext cx="45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FFD4A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-KR" sz="3200">
                <a:solidFill>
                  <a:srgbClr val="FFD4A9"/>
                </a:solidFill>
              </a:rPr>
              <a:t>6</a:t>
            </a:r>
            <a:endParaRPr>
              <a:solidFill>
                <a:srgbClr val="FFD4A9"/>
              </a:solidFill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9085900" y="4092000"/>
            <a:ext cx="239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15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324063" y="469150"/>
            <a:ext cx="29700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532425" y="527800"/>
            <a:ext cx="255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01. 개발 환경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290" name="Google Shape;29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91" name="Google Shape;291;p25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03" y="1028600"/>
            <a:ext cx="11782001" cy="561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50" y="1489775"/>
            <a:ext cx="8529500" cy="4647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075" y="2118098"/>
            <a:ext cx="8458676" cy="4374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" name="Google Shape;301;p26"/>
          <p:cNvSpPr/>
          <p:nvPr/>
        </p:nvSpPr>
        <p:spPr>
          <a:xfrm>
            <a:off x="0" y="0"/>
            <a:ext cx="12192000" cy="710100"/>
          </a:xfrm>
          <a:prstGeom prst="rect">
            <a:avLst/>
          </a:prstGeom>
          <a:solidFill>
            <a:srgbClr val="FFE9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324075" y="469150"/>
            <a:ext cx="3275700" cy="482400"/>
          </a:xfrm>
          <a:prstGeom prst="roundRect">
            <a:avLst>
              <a:gd fmla="val 50000" name="adj"/>
            </a:avLst>
          </a:prstGeom>
          <a:solidFill>
            <a:srgbClr val="FFD4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532425" y="527800"/>
            <a:ext cx="306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02. </a:t>
            </a:r>
            <a:r>
              <a:rPr b="1" lang="ko-KR" sz="2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요구사항 정의서</a:t>
            </a:r>
            <a:endParaRPr b="1" sz="24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9663481" y="385675"/>
            <a:ext cx="244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HOUSEKEEPING</a:t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05" name="Google Shape;305;p26"/>
          <p:cNvGrpSpPr/>
          <p:nvPr/>
        </p:nvGrpSpPr>
        <p:grpSpPr>
          <a:xfrm>
            <a:off x="11276396" y="5942388"/>
            <a:ext cx="915600" cy="915600"/>
            <a:chOff x="4231721" y="4025763"/>
            <a:chExt cx="915600" cy="915600"/>
          </a:xfrm>
        </p:grpSpPr>
        <p:pic>
          <p:nvPicPr>
            <p:cNvPr id="306" name="Google Shape;30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32322" y="402637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307" name="Google Shape;307;p26"/>
            <p:cNvGrpSpPr/>
            <p:nvPr/>
          </p:nvGrpSpPr>
          <p:grpSpPr>
            <a:xfrm>
              <a:off x="4231721" y="4025763"/>
              <a:ext cx="915600" cy="915600"/>
              <a:chOff x="2177421" y="3885725"/>
              <a:chExt cx="915600" cy="915600"/>
            </a:xfrm>
          </p:grpSpPr>
          <p:sp>
            <p:nvSpPr>
              <p:cNvPr id="308" name="Google Shape;308;p26"/>
              <p:cNvSpPr/>
              <p:nvPr/>
            </p:nvSpPr>
            <p:spPr>
              <a:xfrm>
                <a:off x="2177421" y="3885725"/>
                <a:ext cx="915600" cy="915600"/>
              </a:xfrm>
              <a:prstGeom prst="ellipse">
                <a:avLst/>
              </a:prstGeom>
              <a:noFill/>
              <a:ln cap="flat" cmpd="sng" w="28575">
                <a:solidFill>
                  <a:srgbClr val="C5F1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2885025" y="4644825"/>
                <a:ext cx="99300" cy="993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템플릿 01_NAVY">
      <a:dk1>
        <a:srgbClr val="000000"/>
      </a:dk1>
      <a:lt1>
        <a:srgbClr val="FFFFFF"/>
      </a:lt1>
      <a:dk2>
        <a:srgbClr val="FFFF00"/>
      </a:dk2>
      <a:lt2>
        <a:srgbClr val="FFFF00"/>
      </a:lt2>
      <a:accent1>
        <a:srgbClr val="FFFFFF"/>
      </a:accent1>
      <a:accent2>
        <a:srgbClr val="0C0C0C"/>
      </a:accent2>
      <a:accent3>
        <a:srgbClr val="0A306D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